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0" r:id="rId5"/>
    <p:sldId id="259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6B012-7491-43BC-8E2F-0EC9353E52D6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49F7F-325B-4019-850E-79F638A57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C076-90FA-4964-8307-796025B8B769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3DE95-E8A0-4881-A005-FE35ED928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1721C-40A8-462C-BE4C-7BF44B94F546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5D6A-E740-4C4C-ADA7-E3A0125DC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2E9B-9494-4E79-A9AD-88989968B7CF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96E9B-A6C4-49DF-AB5A-AB857F686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9C233-0716-4623-A578-D602530A407B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75706-C5C3-42EC-A067-A5F2DFE75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C089-B62F-4229-B41A-4DE258D33091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92F3-F5DF-4566-9B5D-1C12BC85F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AE765-3BEA-442A-AB87-78CDC3F20B4F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88504-E46D-4A57-9F3E-4FFB3B65C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B16FE-5443-4A77-AA9B-CE5DEEB8115F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6870-A584-450D-9DEE-A2D97AF9F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AD09F-4D1D-4CE9-8D9E-F9417DDF003D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68F5-4A70-4444-A01A-B60E3F8EC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5090-2DE3-4FD5-B631-81984306FB26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2CB0-BE28-4A05-B502-E6179B564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855A-3CE0-4AB0-B5CF-9BD5A96DC2E8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6B1BC-0437-49E6-BDB1-39464CC9E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8BE626-AE8C-4242-A956-EE9616F7D61F}" type="datetimeFigureOut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423F5F-1095-4D5B-A4E9-491ADC5D2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puestos.gob.b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35718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700" b="1" dirty="0" smtClean="0"/>
              <a:t>UNIVERSIDAD AUTONOMA GEBRIEL RENE MORENO</a:t>
            </a:r>
            <a:br>
              <a:rPr lang="en-US" sz="2700" b="1" dirty="0" smtClean="0"/>
            </a:br>
            <a:r>
              <a:rPr lang="en-US" sz="2700" b="1" dirty="0" smtClean="0"/>
              <a:t>FACULTAD  DE AUDITORIA O CONTADURIA PUBLICA</a:t>
            </a:r>
            <a:br>
              <a:rPr lang="en-US" sz="2700" b="1" dirty="0" smtClean="0"/>
            </a:br>
            <a:r>
              <a:rPr lang="en-US" sz="2700" b="1" dirty="0" smtClean="0"/>
              <a:t>UNIDAD DE POSTGRADO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714488"/>
            <a:ext cx="6400800" cy="4643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MAESTRIA EN GESTION TRIBUTARIA</a:t>
            </a: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/>
              <a:t>MODULO: </a:t>
            </a:r>
            <a:r>
              <a:rPr lang="es-ES" sz="2400" dirty="0" smtClean="0"/>
              <a:t>TALLER II APLICACIONES INFORMATICAS TRIBUTARIAS (DA VINCI – NEWTON)</a:t>
            </a:r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/>
              <a:t>Santa Cruz -Bolivia</a:t>
            </a:r>
            <a:endParaRPr lang="en-US" sz="1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err="1" smtClean="0"/>
              <a:t>Agosto</a:t>
            </a:r>
            <a:r>
              <a:rPr lang="en-US" sz="1600" b="1" dirty="0" smtClean="0"/>
              <a:t> </a:t>
            </a:r>
            <a:r>
              <a:rPr lang="en-US" sz="1600" b="1" dirty="0" smtClean="0"/>
              <a:t>- </a:t>
            </a:r>
            <a:r>
              <a:rPr lang="en-US" sz="1600" b="1" dirty="0" smtClean="0"/>
              <a:t>2013</a:t>
            </a:r>
          </a:p>
        </p:txBody>
      </p:sp>
      <p:pic>
        <p:nvPicPr>
          <p:cNvPr id="2052" name="Picture 3" descr="uagr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2571750"/>
            <a:ext cx="157162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OBJETIVOS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Utilizar las herramientas informáticas dispuestas y exigidas por la Administración Tributaria como agente de Información y contribuyente directo, a través del manejo practico de los Software Da </a:t>
            </a:r>
            <a:r>
              <a:rPr lang="es-ES" sz="2400" dirty="0" err="1" smtClean="0"/>
              <a:t>vinci</a:t>
            </a:r>
            <a:r>
              <a:rPr lang="es-ES" sz="2400" dirty="0" smtClean="0"/>
              <a:t> LCV, RC-IVA Da </a:t>
            </a:r>
            <a:r>
              <a:rPr lang="es-ES" sz="2400" dirty="0" err="1" smtClean="0"/>
              <a:t>vinci</a:t>
            </a:r>
            <a:r>
              <a:rPr lang="es-ES" sz="2400" dirty="0" smtClean="0"/>
              <a:t> y Bancarización Da </a:t>
            </a:r>
            <a:r>
              <a:rPr lang="es-ES" sz="2400" dirty="0" err="1" smtClean="0"/>
              <a:t>vinci</a:t>
            </a:r>
            <a:r>
              <a:rPr lang="es-ES" sz="2400" dirty="0" smtClean="0"/>
              <a:t> con la finalidad que el </a:t>
            </a:r>
            <a:r>
              <a:rPr lang="es-ES" sz="2400" dirty="0" err="1" smtClean="0"/>
              <a:t>postgraduante</a:t>
            </a:r>
            <a:r>
              <a:rPr lang="es-ES" sz="2400" dirty="0" smtClean="0"/>
              <a:t> este preparado con los conocimientos y la practica mínima para asumir funciones en el área tributaria.</a:t>
            </a:r>
            <a:endParaRPr lang="en-US" sz="2400" dirty="0" smtClean="0"/>
          </a:p>
          <a:p>
            <a:pPr algn="just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CONTENIDO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lvl="0"/>
            <a:r>
              <a:rPr lang="es-ES" sz="9600" dirty="0" smtClean="0"/>
              <a:t>Normativa Aplicable.</a:t>
            </a:r>
            <a:endParaRPr lang="en-US" sz="9600" dirty="0" smtClean="0"/>
          </a:p>
          <a:p>
            <a:pPr lvl="0"/>
            <a:r>
              <a:rPr lang="es-ES" sz="9600" dirty="0" smtClean="0"/>
              <a:t>Acceso a la Oficina Virtual del SIN.</a:t>
            </a:r>
            <a:endParaRPr lang="en-US" sz="9600" dirty="0" smtClean="0"/>
          </a:p>
          <a:p>
            <a:pPr lvl="0"/>
            <a:r>
              <a:rPr lang="es-ES" sz="9600" dirty="0" smtClean="0"/>
              <a:t>Portal Tributario Newton.</a:t>
            </a:r>
            <a:endParaRPr lang="en-US" sz="9600" dirty="0" smtClean="0"/>
          </a:p>
          <a:p>
            <a:pPr lvl="0"/>
            <a:r>
              <a:rPr lang="es-ES" sz="9600" dirty="0" smtClean="0"/>
              <a:t>Software Da </a:t>
            </a:r>
            <a:r>
              <a:rPr lang="es-ES" sz="9600" dirty="0" err="1" smtClean="0"/>
              <a:t>vinci</a:t>
            </a:r>
            <a:r>
              <a:rPr lang="es-ES" sz="9600" dirty="0" smtClean="0"/>
              <a:t> LCV.</a:t>
            </a:r>
            <a:endParaRPr lang="en-US" sz="9600" dirty="0" smtClean="0"/>
          </a:p>
          <a:p>
            <a:pPr lvl="0"/>
            <a:r>
              <a:rPr lang="es-ES" sz="9600" dirty="0" smtClean="0"/>
              <a:t>Software Da </a:t>
            </a:r>
            <a:r>
              <a:rPr lang="es-ES" sz="9600" dirty="0" err="1" smtClean="0"/>
              <a:t>vinci</a:t>
            </a:r>
            <a:r>
              <a:rPr lang="es-ES" sz="9600" dirty="0" smtClean="0"/>
              <a:t> RC-IVA Agentes de Retención.</a:t>
            </a:r>
            <a:endParaRPr lang="en-US" sz="9600" dirty="0" smtClean="0"/>
          </a:p>
          <a:p>
            <a:pPr lvl="0"/>
            <a:r>
              <a:rPr lang="es-ES" sz="9600" dirty="0" smtClean="0"/>
              <a:t>Software Da </a:t>
            </a:r>
            <a:r>
              <a:rPr lang="es-ES" sz="9600" dirty="0" err="1" smtClean="0"/>
              <a:t>vinci</a:t>
            </a:r>
            <a:r>
              <a:rPr lang="es-ES" sz="9600" dirty="0" smtClean="0"/>
              <a:t> Bancarización.</a:t>
            </a:r>
            <a:endParaRPr lang="en-US" sz="96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7200" dirty="0" smtClean="0"/>
              <a:t> 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7200" b="1" dirty="0" smtClean="0"/>
              <a:t>Padrón Nacional de Contribuyente Biométrico Digital, PBD-11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 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Marco Normativo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Inscripción 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Modificaciones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7200" dirty="0" smtClean="0"/>
              <a:t>Requisitos</a:t>
            </a:r>
            <a:endParaRPr lang="en-US" sz="72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CONTENIDO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5500" b="1" dirty="0" smtClean="0"/>
              <a:t>Oficina Virtual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5500" b="1" dirty="0" smtClean="0"/>
              <a:t> 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Marco Normativo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Acceso a la oficina virtual (SIN): Disposiciones Generales.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Activación de la Tarjeta MASI.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Servicios de la oficina virtual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Ejercicios en Laboratorio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5500" dirty="0" smtClean="0"/>
              <a:t> 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5500" b="1" dirty="0" smtClean="0"/>
              <a:t>Declaraciones Juradas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Normativa legal vigente e impuestos y formularios.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Llenado de formularios.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Consulta o modificación, tanto formularios manuales, en software Da Vinci y en la oficina virtual.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Envió de la declaración jurada.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Objetivos, impresión y utilidad del número de trámite.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Certificación del formulario. 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sz="5500" dirty="0" smtClean="0"/>
              <a:t>Ejercicios en Clases y Laboratorio</a:t>
            </a:r>
            <a:endParaRPr lang="en-US" sz="5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CONTENIDO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/>
              <a:t>BANCARIZACION</a:t>
            </a:r>
          </a:p>
          <a:p>
            <a:pPr eaLnBrk="1" hangingPunct="1"/>
            <a:r>
              <a:rPr lang="en-US" sz="1800" b="1" dirty="0" err="1" smtClean="0"/>
              <a:t>Definiciones</a:t>
            </a:r>
            <a:endParaRPr lang="en-US" sz="1800" b="1" dirty="0" smtClean="0"/>
          </a:p>
          <a:p>
            <a:pPr eaLnBrk="1" hangingPunct="1"/>
            <a:r>
              <a:rPr lang="es-ES_tradnl" sz="1800" b="1" dirty="0" smtClean="0"/>
              <a:t>Medios Fehacientes de pago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Formas y medios de pago</a:t>
            </a:r>
            <a:endParaRPr lang="en-US" sz="1800" b="1" dirty="0" smtClean="0"/>
          </a:p>
          <a:p>
            <a:pPr eaLnBrk="1" hangingPunct="1"/>
            <a:r>
              <a:rPr lang="es-ES_tradnl" sz="1800" b="1" dirty="0" smtClean="0"/>
              <a:t>Formato de Libros Auxiliares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Ejercicio prácticos en Clases y Laboratorio</a:t>
            </a:r>
            <a:endParaRPr lang="en-US" sz="1800" b="1" dirty="0" smtClean="0"/>
          </a:p>
          <a:p>
            <a:pPr eaLnBrk="1" hangingPunct="1">
              <a:buFont typeface="Arial" charset="0"/>
              <a:buNone/>
            </a:pPr>
            <a:endParaRPr lang="en-US" sz="1800" b="1" dirty="0" smtClean="0"/>
          </a:p>
          <a:p>
            <a:pPr eaLnBrk="1" hangingPunct="1"/>
            <a:r>
              <a:rPr lang="es-ES_tradnl" sz="1800" b="1" dirty="0" smtClean="0"/>
              <a:t>RC-IVA DA VINCI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Normativa Vigente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Elaboración en Excel del RC-IVA DA-VINCI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Transformación a archivo en formato TXT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Consolidación y Envío</a:t>
            </a:r>
            <a:endParaRPr lang="en-US" sz="1800" b="1" dirty="0" smtClean="0"/>
          </a:p>
          <a:p>
            <a:pPr eaLnBrk="1" hangingPunct="1"/>
            <a:r>
              <a:rPr lang="es-ES_tradnl" sz="1800" dirty="0" smtClean="0"/>
              <a:t>Ejercicio en Laboratorio</a:t>
            </a:r>
            <a:endParaRPr lang="en-US" sz="1800" b="1" dirty="0" smtClean="0"/>
          </a:p>
          <a:p>
            <a:pPr eaLnBrk="1" hangingPunct="1"/>
            <a:r>
              <a:rPr lang="es-ES_tradnl" sz="1800" b="1" dirty="0" smtClean="0"/>
              <a:t> </a:t>
            </a:r>
            <a:endParaRPr lang="en-US" sz="1800" b="1" dirty="0" smtClean="0"/>
          </a:p>
          <a:p>
            <a:pPr eaLnBrk="1" hangingPunct="1">
              <a:buFont typeface="Arial" charset="0"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CONTENIDO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b="1" dirty="0" smtClean="0"/>
              <a:t>Libro de Compras y Ventas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Software Da Vinci: LCV (Libro de compras y ventas IVA).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Elaboración en Excel del LVC. Transformación a archivos en formato TXT.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Proceso de captura en el software Da Vinci.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Obtención y envío del archivo consolidado LCV.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Ejercicio en Laboratorio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b="1" dirty="0" smtClean="0"/>
              <a:t>Nuevo Sistema de Facturación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 Definiciones generales, normativa legal vigente.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Portal Newton.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Nuevo sistema de facturación NFS-07.  </a:t>
            </a: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_tradnl" dirty="0" smtClean="0"/>
              <a:t>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s-ES_tradnl" sz="2400" b="1" dirty="0" smtClean="0"/>
              <a:t>UNIDADES PROGRAMADAS	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s-ES" sz="2400" b="1" dirty="0" smtClean="0"/>
              <a:t>UNIDAD1</a:t>
            </a:r>
            <a:r>
              <a:rPr lang="es-ES" sz="2400" dirty="0" smtClean="0"/>
              <a:t>	: Oficina Virtual y Aplicaciones NEWTON</a:t>
            </a:r>
            <a:endParaRPr lang="en-US" sz="2400" dirty="0" smtClean="0"/>
          </a:p>
          <a:p>
            <a:r>
              <a:rPr lang="es-ES" sz="2400" dirty="0" smtClean="0"/>
              <a:t> </a:t>
            </a:r>
            <a:endParaRPr lang="en-US" sz="2400" dirty="0" smtClean="0"/>
          </a:p>
          <a:p>
            <a:r>
              <a:rPr lang="es-ES" sz="2400" b="1" dirty="0" smtClean="0"/>
              <a:t>UNIDAD 2</a:t>
            </a:r>
            <a:r>
              <a:rPr lang="es-ES" sz="2400" dirty="0" smtClean="0"/>
              <a:t>	: Software Da </a:t>
            </a:r>
            <a:r>
              <a:rPr lang="es-ES" sz="2400" dirty="0" err="1" smtClean="0"/>
              <a:t>vinci</a:t>
            </a:r>
            <a:r>
              <a:rPr lang="es-ES" sz="2400" dirty="0" smtClean="0"/>
              <a:t> LCV</a:t>
            </a:r>
            <a:endParaRPr lang="en-US" sz="2400" dirty="0" smtClean="0"/>
          </a:p>
          <a:p>
            <a:r>
              <a:rPr lang="es-ES" sz="2400" b="1" dirty="0" smtClean="0"/>
              <a:t> </a:t>
            </a:r>
            <a:endParaRPr lang="en-US" sz="2400" dirty="0" smtClean="0"/>
          </a:p>
          <a:p>
            <a:r>
              <a:rPr lang="es-ES" sz="2400" b="1" dirty="0" smtClean="0"/>
              <a:t>UNIDAD 3     </a:t>
            </a:r>
            <a:r>
              <a:rPr lang="es-ES" sz="2400" dirty="0" smtClean="0"/>
              <a:t>: Software Da </a:t>
            </a:r>
            <a:r>
              <a:rPr lang="es-ES" sz="2400" dirty="0" err="1" smtClean="0"/>
              <a:t>vinci</a:t>
            </a:r>
            <a:r>
              <a:rPr lang="es-ES" sz="2400" dirty="0" smtClean="0"/>
              <a:t> RC-IVA Agentes de Retención</a:t>
            </a:r>
            <a:endParaRPr lang="en-US" sz="2400" dirty="0" smtClean="0"/>
          </a:p>
          <a:p>
            <a:r>
              <a:rPr lang="es-ES" sz="2400" dirty="0" smtClean="0"/>
              <a:t> </a:t>
            </a:r>
            <a:endParaRPr lang="en-US" sz="2400" dirty="0" smtClean="0"/>
          </a:p>
          <a:p>
            <a:r>
              <a:rPr lang="es-ES" sz="2400" b="1" dirty="0" smtClean="0"/>
              <a:t>UNIDAD 4</a:t>
            </a:r>
            <a:r>
              <a:rPr lang="es-ES" sz="2400" dirty="0" smtClean="0"/>
              <a:t>	: Software Da </a:t>
            </a:r>
            <a:r>
              <a:rPr lang="es-ES" sz="2400" dirty="0" err="1" smtClean="0"/>
              <a:t>vinci</a:t>
            </a:r>
            <a:r>
              <a:rPr lang="es-ES" sz="2400" dirty="0" smtClean="0"/>
              <a:t> Bancarización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CONTENIDO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/>
          <a:lstStyle/>
          <a:p>
            <a:r>
              <a:rPr lang="es-ES_tradnl" sz="2400" dirty="0" smtClean="0"/>
              <a:t>La ponderación será de la siguiente manera:</a:t>
            </a:r>
            <a:endParaRPr lang="en-US" sz="2400" dirty="0" smtClean="0"/>
          </a:p>
          <a:p>
            <a:r>
              <a:rPr lang="es-ES" sz="2400" dirty="0" smtClean="0"/>
              <a:t>La ponderación será de la siguiente manera: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s-ES" sz="2400" dirty="0" smtClean="0"/>
              <a:t>Exámenes y Trabajos </a:t>
            </a:r>
            <a:r>
              <a:rPr lang="es-ES" sz="2400" dirty="0" smtClean="0"/>
              <a:t>Prácticos</a:t>
            </a:r>
            <a:r>
              <a:rPr lang="en-US" sz="2400" dirty="0" smtClean="0"/>
              <a:t>     </a:t>
            </a:r>
            <a:r>
              <a:rPr lang="es-ES" sz="2400" dirty="0" smtClean="0"/>
              <a:t>80</a:t>
            </a:r>
            <a:r>
              <a:rPr lang="es-ES" sz="2400" dirty="0" smtClean="0"/>
              <a:t>%</a:t>
            </a:r>
            <a:endParaRPr lang="en-US" sz="2400" dirty="0" smtClean="0"/>
          </a:p>
          <a:p>
            <a:r>
              <a:rPr lang="es-ES" sz="2400" dirty="0" smtClean="0"/>
              <a:t>Examen </a:t>
            </a:r>
            <a:r>
              <a:rPr lang="es-ES" sz="2400" dirty="0" smtClean="0"/>
              <a:t>Teórico</a:t>
            </a:r>
            <a:r>
              <a:rPr lang="en-US" sz="2400" dirty="0" smtClean="0"/>
              <a:t>                               </a:t>
            </a:r>
            <a:r>
              <a:rPr lang="es-ES" sz="2400" dirty="0" smtClean="0"/>
              <a:t>20</a:t>
            </a:r>
            <a:r>
              <a:rPr lang="es-ES" sz="2400" dirty="0" smtClean="0"/>
              <a:t>%</a:t>
            </a:r>
            <a:endParaRPr lang="en-U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El </a:t>
            </a:r>
            <a:r>
              <a:rPr lang="es-ES" sz="2400" dirty="0" smtClean="0"/>
              <a:t>horario establecido para el módulo</a:t>
            </a:r>
          </a:p>
          <a:p>
            <a:pPr>
              <a:buNone/>
            </a:pPr>
            <a:r>
              <a:rPr lang="es-ES" sz="2400" b="1" dirty="0" smtClean="0"/>
              <a:t> </a:t>
            </a:r>
            <a:r>
              <a:rPr lang="es-ES" sz="2400" b="1" dirty="0" smtClean="0"/>
              <a:t>Lunes, Miércoles y Viernes de 19:00 hasta 22:00</a:t>
            </a:r>
            <a:endParaRPr lang="en-US" sz="2400" dirty="0" smtClean="0"/>
          </a:p>
          <a:p>
            <a:pPr>
              <a:buNone/>
            </a:pPr>
            <a:r>
              <a:rPr lang="es-ES" sz="2400" dirty="0" smtClean="0"/>
              <a:t>La nota mínima de aprobación es de 64 puntos sobre 100 </a:t>
            </a:r>
          </a:p>
          <a:p>
            <a:pPr>
              <a:buNone/>
            </a:pPr>
            <a:r>
              <a:rPr lang="es-ES" sz="2400" dirty="0" smtClean="0"/>
              <a:t> </a:t>
            </a:r>
            <a:r>
              <a:rPr lang="es-ES" sz="2400" b="1" dirty="0" smtClean="0"/>
              <a:t>La participación en clases y asistencia, es de carácter</a:t>
            </a:r>
          </a:p>
          <a:p>
            <a:pPr>
              <a:buNone/>
            </a:pPr>
            <a:r>
              <a:rPr lang="es-ES" sz="2400" b="1" dirty="0" smtClean="0"/>
              <a:t>obligatorio, debiendo cumplir un mínimo de 75% de asistencia</a:t>
            </a:r>
          </a:p>
          <a:p>
            <a:pPr>
              <a:buNone/>
            </a:pPr>
            <a:r>
              <a:rPr lang="es-ES" sz="2400" b="1" dirty="0" smtClean="0"/>
              <a:t>para aprobar la materia.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BIBLIOGRAFIA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z="2000" dirty="0" smtClean="0"/>
              <a:t>Ley 843 y 2492</a:t>
            </a:r>
            <a:endParaRPr lang="en-US" sz="2000" dirty="0" smtClean="0"/>
          </a:p>
          <a:p>
            <a:pPr lvl="0"/>
            <a:r>
              <a:rPr lang="es-ES" sz="2000" dirty="0" smtClean="0"/>
              <a:t>Ley 14379 Código del Comercio</a:t>
            </a:r>
            <a:endParaRPr lang="en-US" sz="2000" dirty="0" smtClean="0"/>
          </a:p>
          <a:p>
            <a:pPr lvl="0"/>
            <a:r>
              <a:rPr lang="es-ES" sz="2000" dirty="0" smtClean="0"/>
              <a:t>Decretos Reglamentarios a la Ley 843</a:t>
            </a:r>
            <a:endParaRPr lang="en-US" sz="2000" dirty="0" smtClean="0"/>
          </a:p>
          <a:p>
            <a:pPr lvl="0"/>
            <a:r>
              <a:rPr lang="es-ES" sz="2000" dirty="0" smtClean="0"/>
              <a:t>Resoluciones Normativas del Directorio</a:t>
            </a:r>
            <a:endParaRPr lang="en-US" sz="2000" dirty="0" smtClean="0"/>
          </a:p>
          <a:p>
            <a:pPr lvl="0"/>
            <a:r>
              <a:rPr lang="es-ES" sz="2000" dirty="0" smtClean="0"/>
              <a:t>Resoluciones Administrativas de la Presidencia</a:t>
            </a:r>
            <a:endParaRPr lang="en-US" sz="2000" dirty="0" smtClean="0"/>
          </a:p>
          <a:p>
            <a:r>
              <a:rPr lang="es-ES" sz="2000" dirty="0" smtClean="0"/>
              <a:t>       </a:t>
            </a:r>
            <a:endParaRPr lang="en-US" sz="2000" dirty="0" smtClean="0"/>
          </a:p>
          <a:p>
            <a:pPr lvl="0"/>
            <a:r>
              <a:rPr lang="es-ES" sz="2000" dirty="0" smtClean="0"/>
              <a:t> “Manual del Llenado de Formularios”, Daniel Ayaviri G.</a:t>
            </a:r>
            <a:endParaRPr lang="en-US" sz="2000" dirty="0" smtClean="0"/>
          </a:p>
          <a:p>
            <a:r>
              <a:rPr lang="es-ES" sz="2000" dirty="0" smtClean="0"/>
              <a:t> </a:t>
            </a:r>
            <a:endParaRPr lang="en-US" sz="2000" dirty="0" smtClean="0"/>
          </a:p>
          <a:p>
            <a:pPr lvl="0"/>
            <a:r>
              <a:rPr lang="es-ES" sz="2000" dirty="0" smtClean="0"/>
              <a:t>http// </a:t>
            </a:r>
            <a:r>
              <a:rPr lang="es-ES" sz="2000" dirty="0" smtClean="0">
                <a:hlinkClick r:id="rId2"/>
              </a:rPr>
              <a:t>www.impuestos.gob.bo</a:t>
            </a:r>
            <a:endParaRPr lang="en-US" sz="20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351</Words>
  <Application>Microsoft Office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UNIVERSIDAD AUTONOMA GEBRIEL RENE MORENO FACULTAD  DE AUDITORIA O CONTADURIA PUBLICA UNIDAD DE POSTGRADO</vt:lpstr>
      <vt:lpstr>OBJETIVOS</vt:lpstr>
      <vt:lpstr>CONTENIDO</vt:lpstr>
      <vt:lpstr>CONTENIDO</vt:lpstr>
      <vt:lpstr>CONTENIDO</vt:lpstr>
      <vt:lpstr>CONTENIDO</vt:lpstr>
      <vt:lpstr>CONTENIDO</vt:lpstr>
      <vt:lpstr>EVALUACION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5750</dc:creator>
  <cp:lastModifiedBy>5750</cp:lastModifiedBy>
  <cp:revision>21</cp:revision>
  <dcterms:created xsi:type="dcterms:W3CDTF">2013-03-13T10:26:39Z</dcterms:created>
  <dcterms:modified xsi:type="dcterms:W3CDTF">2013-08-13T01:41:27Z</dcterms:modified>
</cp:coreProperties>
</file>