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  <p:sldId id="265" r:id="rId7"/>
    <p:sldId id="267" r:id="rId8"/>
    <p:sldId id="269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2A38-9EA4-49AC-BA12-A06F5511B01F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5A35-7027-4C97-A0AB-7DF0DA7F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000" b="1" dirty="0" smtClean="0">
                <a:solidFill>
                  <a:schemeClr val="tx1"/>
                </a:solidFill>
              </a:rPr>
              <a:t>BANCARIZACION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TRANSACCIONES POR MONTOS MAYORES A 50.000 BOLIVIANOS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3.bp.blogspot.com/-GAiKtnJIlRE/UItM6BSzWwI/AAAAAAAADNc/P6x6NCV7vGo/s1600/bancarizacionboliv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857760"/>
            <a:ext cx="1714500" cy="1714500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T2JoJSlSwFUd7XNkH8nEAxKx0MVv-_yTHA8FJMMY8ofvwwXF04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657475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TRATAMIENTO TRIBUTARIO</a:t>
            </a:r>
            <a:endParaRPr lang="en-US" sz="3200" b="1" dirty="0" smtClean="0"/>
          </a:p>
          <a:p>
            <a:r>
              <a:rPr lang="es-BO" sz="3200" b="1" dirty="0" smtClean="0"/>
              <a:t>PARA EL IVA</a:t>
            </a:r>
          </a:p>
          <a:p>
            <a:endParaRPr lang="en-US" sz="3200" dirty="0" smtClean="0"/>
          </a:p>
          <a:p>
            <a:pPr algn="just"/>
            <a:r>
              <a:rPr lang="es-BO" sz="2000" dirty="0" smtClean="0"/>
              <a:t>Si el pago efectuado no está respaldado con Documentos de Pago del sistema financiero:</a:t>
            </a:r>
          </a:p>
          <a:p>
            <a:pPr algn="just"/>
            <a:endParaRPr lang="en-US" sz="2000" dirty="0" smtClean="0"/>
          </a:p>
          <a:p>
            <a:pPr algn="just"/>
            <a:r>
              <a:rPr lang="es-BO" sz="2000" dirty="0" smtClean="0"/>
              <a:t>Para cualquier tipo de compra, aún cuando haya obtenido la correspondiente factura, no se puede utilizar el crédito fiscal.</a:t>
            </a:r>
            <a:endParaRPr lang="en-US" sz="2000" dirty="0" smtClean="0"/>
          </a:p>
          <a:p>
            <a:pPr algn="just"/>
            <a:r>
              <a:rPr lang="es-BO" sz="2000" dirty="0" smtClean="0"/>
              <a:t>En cualquier tipo de ventas, aún cuando haya emitido la factura correspondiente, no se tiene derecho a compensar débito fiscal generado, con ningún crédito fiscal.</a:t>
            </a:r>
          </a:p>
          <a:p>
            <a:pPr algn="just"/>
            <a:endParaRPr lang="en-US" sz="2000" dirty="0" smtClean="0"/>
          </a:p>
          <a:p>
            <a:pPr algn="just"/>
            <a:r>
              <a:rPr lang="es-BO" sz="2000" dirty="0" smtClean="0"/>
              <a:t>Como consecuencia de lo mencionado anteriormente, se liquidará el IVA de esas transacciones sin compensación alguna.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TRATAMIENTO TRIBUTARIO</a:t>
            </a:r>
            <a:endParaRPr lang="en-US" sz="3200" b="1" dirty="0" smtClean="0"/>
          </a:p>
          <a:p>
            <a:r>
              <a:rPr lang="es-BO" sz="3200" b="1" dirty="0" smtClean="0"/>
              <a:t>Para el IUE</a:t>
            </a:r>
            <a:endParaRPr lang="en-US" sz="3200" b="1" dirty="0" smtClean="0"/>
          </a:p>
          <a:p>
            <a:r>
              <a:rPr lang="es-BO" sz="3200" dirty="0" smtClean="0"/>
              <a:t> </a:t>
            </a:r>
            <a:endParaRPr lang="en-US" sz="3200" dirty="0" smtClean="0"/>
          </a:p>
          <a:p>
            <a:r>
              <a:rPr lang="es-BO" sz="2400" dirty="0" smtClean="0"/>
              <a:t>Si el pago efectuado no está respaldado con Documentos de Pago del sistema financiero:</a:t>
            </a:r>
          </a:p>
          <a:p>
            <a:endParaRPr lang="en-US" sz="2400" dirty="0" smtClean="0"/>
          </a:p>
          <a:p>
            <a:r>
              <a:rPr lang="es-BO" sz="2400" dirty="0" smtClean="0"/>
              <a:t>Cualquier tipo de gasto o transacción es considerado como no deducible.</a:t>
            </a:r>
            <a:endParaRPr lang="en-US" sz="2400" dirty="0"/>
          </a:p>
        </p:txBody>
      </p:sp>
      <p:pic>
        <p:nvPicPr>
          <p:cNvPr id="4" name="Picture 2" descr="https://encrypted-tbn2.gstatic.com/images?q=tbn:ANd9GcR0ylNTiiQP341dP3U3f2Ql9VjFevjFYyaxd8T5pvTRRB7RdPVABUbfMbM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929198"/>
            <a:ext cx="2714644" cy="1686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TRATAMIENTO TRIBUTARIO</a:t>
            </a:r>
            <a:endParaRPr lang="en-US" sz="3200" b="1" dirty="0" smtClean="0"/>
          </a:p>
          <a:p>
            <a:r>
              <a:rPr lang="es-BO" sz="3200" b="1" dirty="0" smtClean="0"/>
              <a:t>Para el RC-IVA</a:t>
            </a:r>
          </a:p>
          <a:p>
            <a:endParaRPr lang="en-US" sz="2000" dirty="0" smtClean="0"/>
          </a:p>
          <a:p>
            <a:pPr algn="just"/>
            <a:r>
              <a:rPr lang="es-BO" sz="2000" dirty="0" smtClean="0"/>
              <a:t>Si el pago efectuado no está respaldado con Documentos de Pago del sistema financiero:</a:t>
            </a:r>
          </a:p>
          <a:p>
            <a:pPr algn="just"/>
            <a:endParaRPr lang="en-US" sz="2000" dirty="0" smtClean="0"/>
          </a:p>
          <a:p>
            <a:pPr algn="just"/>
            <a:r>
              <a:rPr lang="es-BO" sz="2000" dirty="0" smtClean="0"/>
              <a:t>Para cualquier tipo de compra realizada por el contribuyente, ya sea dependiente o independiente, no tendrá derecho al cómputo del crédito fiscal.</a:t>
            </a:r>
            <a:endParaRPr lang="en-US" sz="2000" dirty="0" smtClean="0"/>
          </a:p>
          <a:p>
            <a:pPr algn="just"/>
            <a:r>
              <a:rPr lang="es-BO" sz="2000" dirty="0" smtClean="0"/>
              <a:t> </a:t>
            </a:r>
            <a:endParaRPr lang="en-US" sz="2000" dirty="0" smtClean="0"/>
          </a:p>
          <a:p>
            <a:pPr algn="just"/>
            <a:r>
              <a:rPr lang="es-BO" sz="2000" dirty="0" smtClean="0"/>
              <a:t>Obligación del Agente de Retención: Al momento de recibir el Form.110, deberá identificar las facturas por importes mayores o iguales Bs 50.000.- debiendo exigir al dependiente la presentación de la copia o fotocopia del Documento de Pago, de no adjuntar dicho documento, rechazará la factura, nota fiscal o documento equivalente.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REGISTRO DE DOCUMENTOS</a:t>
            </a:r>
            <a:endParaRPr lang="en-US" sz="3200" b="1" dirty="0" smtClean="0"/>
          </a:p>
          <a:p>
            <a:endParaRPr lang="es-BO" sz="2000" dirty="0" smtClean="0"/>
          </a:p>
          <a:p>
            <a:pPr algn="just"/>
            <a:r>
              <a:rPr lang="es-BO" sz="2000" dirty="0" smtClean="0"/>
              <a:t>Se incorpora en el sistema Da </a:t>
            </a:r>
            <a:r>
              <a:rPr lang="es-BO" sz="2000" dirty="0" err="1" smtClean="0"/>
              <a:t>vinci</a:t>
            </a:r>
            <a:r>
              <a:rPr lang="es-BO" sz="2000" dirty="0" smtClean="0"/>
              <a:t> el módulo denominado Bancarización Da Vinci, como registro auxiliar que debe ser utilizado de forma obligatoria por el comprador y vendedor; para el registro mensual de todas las transacciones realizadas en el periodo fiscal por compras y/o ventas iguales o mayores a Bs 50.000.- cuando se trate de transacciones al contado, a crédito, con pagos parciales u otras formas de pago.</a:t>
            </a:r>
          </a:p>
          <a:p>
            <a:pPr algn="just"/>
            <a:endParaRPr lang="en-US" sz="2000" dirty="0" smtClean="0"/>
          </a:p>
          <a:p>
            <a:pPr algn="just"/>
            <a:r>
              <a:rPr lang="es-BO" sz="2000" dirty="0" smtClean="0"/>
              <a:t>Obligación Formal" Los contribuyentes clasificados como Newton, están obligados a registrar y declarar la información de los Documentos de Pago utilizados en todas sus transacciones iguales o mayores a Bs 50.000.- en el Registro Auxiliar y enviar a través del Módulo Bancarización Da </a:t>
            </a:r>
            <a:r>
              <a:rPr lang="es-BO" sz="2000" dirty="0" err="1" smtClean="0"/>
              <a:t>vinci</a:t>
            </a:r>
            <a:r>
              <a:rPr lang="es-BO" sz="2000" dirty="0" smtClean="0"/>
              <a:t> por la oficina  virtual del servicio de lm puestos Nacionales, en la aplicación denominada "ENVIO DE INFORMACION DA VIN CI“.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REGISTRO DE DOCUMENTOS</a:t>
            </a:r>
          </a:p>
          <a:p>
            <a:endParaRPr lang="en-US" sz="3200" dirty="0" smtClean="0"/>
          </a:p>
          <a:p>
            <a:pPr algn="just"/>
            <a:r>
              <a:rPr lang="es-BO" sz="2000" dirty="0" smtClean="0"/>
              <a:t>La presentación y envío de este registro auxiliar debe ser efectuado de forma mensual, hasta tres (3) días hábiles después del vencimiento establecido para el NIT, a través del servicio habilitado en la Oficina Virtual del Servicio de impuestos Nacionales, por medio del Módulo Bancarización Da Vinci.</a:t>
            </a:r>
            <a:endParaRPr lang="en-US" sz="2000" dirty="0"/>
          </a:p>
        </p:txBody>
      </p:sp>
      <p:pic>
        <p:nvPicPr>
          <p:cNvPr id="4" name="Picture 4" descr="http://t0.gstatic.com/images?q=tbn:ANd9GcT2JoJSlSwFUd7XNkH8nEAxKx0MVv-_yTHA8FJMMY8ofvwwXF04H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14752"/>
            <a:ext cx="2657475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REGISTRO DE DOCUMENTOS</a:t>
            </a:r>
          </a:p>
          <a:p>
            <a:endParaRPr lang="en-US" sz="3200" dirty="0" smtClean="0"/>
          </a:p>
          <a:p>
            <a:pPr algn="just"/>
            <a:r>
              <a:rPr lang="es-BO" sz="2000" dirty="0" smtClean="0"/>
              <a:t>En los periodos fiscales en los cuales los contribuyentes no reciban o no efectúen pagos iguales o mayores a Bs50.000.- no están obligados a la presentación n y envío del Registro Auxiliar - Bancarización Da Vinci.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s-BO" sz="2000" dirty="0" smtClean="0"/>
              <a:t>Los contribuyentes No Newton, están obligados a registrar los Documentos de pago utilizados en sus transacciones iguales o mayores a Bs50.000.- de acuerdo al formato establecido, en el libro auxiliar generado ya sea por sistemas computarizados o registros manuales, los cuales serán de obligatoria presentación cuando sea requerida por la Administración Tributaria.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85794"/>
            <a:ext cx="764386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BO" sz="3200" b="1" dirty="0" smtClean="0"/>
              <a:t>Casos comunes</a:t>
            </a:r>
            <a:endParaRPr lang="en-US" sz="3200" b="1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Venta al contado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Compra al contado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Venta a crédito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Compra a crédito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Una compra con varios pagos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s-BO" sz="2000" dirty="0" smtClean="0"/>
              <a:t>Varias ventas con un pago</a:t>
            </a:r>
            <a:endParaRPr lang="en-US" sz="2000" dirty="0" smtClean="0"/>
          </a:p>
          <a:p>
            <a:r>
              <a:rPr lang="es-BO" sz="3200" dirty="0" smtClean="0"/>
              <a:t> </a:t>
            </a:r>
            <a:endParaRPr lang="en-US" sz="3200" dirty="0" smtClean="0"/>
          </a:p>
          <a:p>
            <a:r>
              <a:rPr lang="en-US" sz="3200" b="1" dirty="0" smtClean="0"/>
              <a:t>				</a:t>
            </a:r>
            <a:r>
              <a:rPr lang="es-BO" sz="3200" b="1" dirty="0" smtClean="0"/>
              <a:t>Casos Especiales</a:t>
            </a:r>
            <a:endParaRPr lang="en-US" sz="3200" b="1" dirty="0" smtClean="0"/>
          </a:p>
          <a:p>
            <a:pPr algn="r"/>
            <a:endParaRPr lang="es-BO" sz="2000" dirty="0" smtClean="0"/>
          </a:p>
          <a:p>
            <a:pPr lvl="8">
              <a:buFont typeface="Wingdings" pitchFamily="2" charset="2"/>
              <a:buChar char="ü"/>
            </a:pPr>
            <a:r>
              <a:rPr lang="es-BO" sz="2000" dirty="0" smtClean="0"/>
              <a:t>DUI y DUE</a:t>
            </a:r>
            <a:endParaRPr lang="en-US" sz="2000" dirty="0" smtClean="0"/>
          </a:p>
          <a:p>
            <a:pPr lvl="8">
              <a:buFont typeface="Wingdings" pitchFamily="2" charset="2"/>
              <a:buChar char="ü"/>
            </a:pPr>
            <a:r>
              <a:rPr lang="es-BO" sz="2000" dirty="0" smtClean="0"/>
              <a:t>Constructoras</a:t>
            </a:r>
            <a:endParaRPr lang="en-US" sz="2000" dirty="0" smtClean="0"/>
          </a:p>
          <a:p>
            <a:pPr lvl="8">
              <a:buFont typeface="Wingdings" pitchFamily="2" charset="2"/>
              <a:buChar char="ü"/>
            </a:pPr>
            <a:r>
              <a:rPr lang="es-BO" sz="2000" dirty="0" smtClean="0"/>
              <a:t>Operaciones SIGMA</a:t>
            </a:r>
            <a:endParaRPr lang="en-US" sz="2000" dirty="0"/>
          </a:p>
        </p:txBody>
      </p:sp>
      <p:pic>
        <p:nvPicPr>
          <p:cNvPr id="21506" name="Picture 2" descr="https://encrypted-tbn2.gstatic.com/images?q=tbn:ANd9GcR9WAUBnif7cfTUSQ9x2BJAQ11ckzDLuuVipBl4GIC3y6inXnzXx9YtED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86190"/>
            <a:ext cx="1643074" cy="2131557"/>
          </a:xfrm>
          <a:prstGeom prst="rect">
            <a:avLst/>
          </a:prstGeom>
          <a:noFill/>
        </p:spPr>
      </p:pic>
      <p:pic>
        <p:nvPicPr>
          <p:cNvPr id="21508" name="Picture 4" descr="https://encrypted-tbn0.gstatic.com/images?q=tbn:ANd9GcTcZG37Ht1gKWllaCt2zK7y5QU-jFJKjNerneRpHyij-_wE-cvQgGk77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928670"/>
            <a:ext cx="1926418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REGISTRO AUXILIAR – COMPRAS MAYORES A 50.000 BS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2723697"/>
          <a:ext cx="8229597" cy="2278968"/>
        </p:xfrm>
        <a:graphic>
          <a:graphicData uri="http://schemas.openxmlformats.org/drawingml/2006/table">
            <a:tbl>
              <a:tblPr/>
              <a:tblGrid>
                <a:gridCol w="506112"/>
                <a:gridCol w="593101"/>
                <a:gridCol w="506112"/>
                <a:gridCol w="558833"/>
                <a:gridCol w="864609"/>
                <a:gridCol w="506112"/>
                <a:gridCol w="506112"/>
                <a:gridCol w="506112"/>
                <a:gridCol w="506112"/>
                <a:gridCol w="506112"/>
                <a:gridCol w="506112"/>
                <a:gridCol w="558833"/>
                <a:gridCol w="506112"/>
                <a:gridCol w="506112"/>
                <a:gridCol w="593101"/>
              </a:tblGrid>
              <a:tr h="1345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MODALIDAD DE TRANSACCION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FECHA FACTURA O EQUIVALENTE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TIPO DE TRANSACCION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NIT PROVEEDOR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RAZON SOCIAL PROVEEDOR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 FACTURA EQUIVALENTE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MONTO FACTURA O EQUIVALENTE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 DE AUTORIZACION FACTURA O EQUIVALENTE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 DE CUENTA DOC. DE PAGO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MONTO PAGADO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MONTO ACUMULADO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NIT ENTIDAD FINANCIERA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 DE DOC. DE PAGO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TIPO DE DOCUMENTO DE PAGO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DEL DOCUMENTO DE PAGO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75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DD/MM/AAAA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(10,2)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(10,2)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(10,2)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Fecha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DD/MM/AAAA</a:t>
                      </a:r>
                    </a:p>
                  </a:txBody>
                  <a:tcPr marL="7913" marR="7913" marT="79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582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03/05/2013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101377021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RAMIREZ S.A.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12843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74110.52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2-436085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47077.25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47077.25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335677023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2720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06/07/2011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REGISTRO AUXILIAR – VENTAS MAYORES A 50.000 BS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198" y="2716347"/>
          <a:ext cx="8229604" cy="2293669"/>
        </p:xfrm>
        <a:graphic>
          <a:graphicData uri="http://schemas.openxmlformats.org/drawingml/2006/table">
            <a:tbl>
              <a:tblPr/>
              <a:tblGrid>
                <a:gridCol w="509212"/>
                <a:gridCol w="596732"/>
                <a:gridCol w="509212"/>
                <a:gridCol w="509212"/>
                <a:gridCol w="509212"/>
                <a:gridCol w="509212"/>
                <a:gridCol w="562254"/>
                <a:gridCol w="819512"/>
                <a:gridCol w="509212"/>
                <a:gridCol w="509212"/>
                <a:gridCol w="509212"/>
                <a:gridCol w="562254"/>
                <a:gridCol w="509212"/>
                <a:gridCol w="509212"/>
                <a:gridCol w="596732"/>
              </a:tblGrid>
              <a:tr h="1353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MODALIDAD DE TRANSACCION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FACTURA O EQUIVALENTE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TIPO DE TRANSACCION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 FACTURA EQUIVALENTE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MONTO FACTURA O EQUIVALENTE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 DE AUTORIZACION FACTURA O EQUIVALENTE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NIT CLIENTE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RAZON SOCIAL CLIENTE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 DE CUENTA DOC. DE PAGO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MONTO PAGADO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MONTO ACUMULADO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NIT ENTIDAD FINANCIERA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 DE DOC. DE PAGO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TIPO DE DOCUMENTO DE PAGO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DEL DOCUMENTO DE PAGO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80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DD/MM/AAAA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 (10,2)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 (10,2)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 (10,2)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Varchar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Numerico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Fecha DD/MM/AAAA</a:t>
                      </a:r>
                    </a:p>
                  </a:txBody>
                  <a:tcPr marL="7964" marR="7964" marT="796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592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03/05/2013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12843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99111.24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101377021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TORREZ ASOC.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2-436085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82011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82011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335677023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2720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06/07/2011</a:t>
                      </a:r>
                    </a:p>
                  </a:txBody>
                  <a:tcPr marL="7964" marR="7964" marT="79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728" y="1000108"/>
            <a:ext cx="650085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MARCO LEGAL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LEY 2492, ART. 66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LEY 62, ART. 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DECRETO SUPREMO 27310, ART. 37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DECRETO</a:t>
            </a:r>
            <a:r>
              <a:rPr kumimoji="0" lang="es-B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SUPREMO 772,</a:t>
            </a:r>
            <a:r>
              <a:rPr kumimoji="0" lang="es-B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DISPOCION FINAL CUARTA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RND 10-011-11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RND 10-023-11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B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RND 10-030-11</a:t>
            </a:r>
            <a:endParaRPr kumimoji="0" lang="es-B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s://encrypted-tbn2.gstatic.com/images?q=tbn:ANd9GcQGBWB3ATlK3ay1n8qAEuOP_b2kH5DkUkXbbgDPTgGQxlbfWfLXOpTaC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2714644" cy="2184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428736"/>
            <a:ext cx="692948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OBJETIVO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B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Aclarar el tratamiento tributario de las transacciones iguales o mayores a bs 50.000 respaldadas con documentos emitidos por entidades financieras supervisadas por la ASFI.</a:t>
            </a:r>
            <a:endParaRPr kumimoji="0" lang="es-B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s://encrypted-tbn2.gstatic.com/images?q=tbn:ANd9GcQgy98nN5tyPcZZIkE-FZRQsHNfuZt_c0XCmJIlDl8nJoy4SCuf-1wE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786322"/>
            <a:ext cx="198084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428736"/>
            <a:ext cx="692948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BO" sz="3200" b="1" dirty="0" smtClean="0"/>
              <a:t>ALCANCE </a:t>
            </a:r>
            <a:endParaRPr lang="en-US" sz="3200" b="1" dirty="0" smtClean="0"/>
          </a:p>
          <a:p>
            <a:endParaRPr lang="en-US" sz="3200" b="1" dirty="0" smtClean="0"/>
          </a:p>
          <a:p>
            <a:pPr algn="just"/>
            <a:r>
              <a:rPr lang="es-BO" sz="2800" dirty="0" smtClean="0"/>
              <a:t>Todas las personas naturales y jurídicas; las entidades, empresas e instituciones publicas; y los organismos del estado que efectúen transacciones de compra y /o venta de bienes y servicios, por montos iguales o mayores a bs. 50.000.</a:t>
            </a:r>
            <a:endParaRPr lang="en-US" sz="2800" dirty="0"/>
          </a:p>
        </p:txBody>
      </p:sp>
      <p:pic>
        <p:nvPicPr>
          <p:cNvPr id="33794" name="Picture 2" descr="https://encrypted-tbn2.gstatic.com/images?q=tbn:ANd9GcQxywWC4QC8Mn8RXg-Ic9akDFRSaCu-i8_l8GzZ8lXAy38dpuUa9j5euy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42"/>
            <a:ext cx="1928826" cy="192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692948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BO" sz="3200" b="1" dirty="0" smtClean="0"/>
              <a:t>DEFINICIONES</a:t>
            </a:r>
            <a:r>
              <a:rPr lang="es-BO" sz="3200" dirty="0" smtClean="0"/>
              <a:t> </a:t>
            </a:r>
            <a:endParaRPr lang="en-US" sz="3200" dirty="0" smtClean="0"/>
          </a:p>
          <a:p>
            <a:endParaRPr lang="es-BO" sz="2800" dirty="0" smtClean="0"/>
          </a:p>
          <a:p>
            <a:r>
              <a:rPr lang="es-BO" sz="2800" b="1" dirty="0" smtClean="0"/>
              <a:t>TRANSACCION</a:t>
            </a:r>
            <a:r>
              <a:rPr lang="es-BO" sz="2800" dirty="0" smtClean="0"/>
              <a:t> </a:t>
            </a:r>
            <a:endParaRPr lang="en-US" sz="2800" dirty="0" smtClean="0"/>
          </a:p>
          <a:p>
            <a:pPr algn="just"/>
            <a:r>
              <a:rPr lang="es-BO" sz="2000" dirty="0" smtClean="0"/>
              <a:t>Operación de compra o venta de bienes y servicios, contratos de obra y/o prestación de servicios, todo tipo de contratos de cualquier naturaleza que involucren la erogación de recursos económicos a través de medios de pago sea al contado, a crédito, un solo pago, pagos parciales o cual modalidad o forma de Pago asumido.</a:t>
            </a:r>
          </a:p>
          <a:p>
            <a:pPr algn="just"/>
            <a:endParaRPr lang="en-US" sz="2000" dirty="0" smtClean="0"/>
          </a:p>
          <a:p>
            <a:endParaRPr lang="es-BO" sz="2800" b="1" dirty="0" smtClean="0"/>
          </a:p>
          <a:p>
            <a:r>
              <a:rPr lang="es-BO" sz="2800" b="1" dirty="0" smtClean="0"/>
              <a:t>CUENTA</a:t>
            </a:r>
            <a:endParaRPr lang="en-US" sz="2800" b="1" dirty="0" smtClean="0"/>
          </a:p>
          <a:p>
            <a:pPr algn="just"/>
            <a:r>
              <a:rPr lang="es-BO" sz="2000" dirty="0" smtClean="0"/>
              <a:t>Contrato con una entidad de intermediación financiera, cuya titula debe corresponder obligatoriamente a los sujetos pasivos titulares del  Número de identificación Tributaria (NIT), que participan en Transacciones, excepto en cheques.</a:t>
            </a:r>
            <a:endParaRPr lang="en-US" sz="2000" dirty="0"/>
          </a:p>
        </p:txBody>
      </p:sp>
      <p:pic>
        <p:nvPicPr>
          <p:cNvPr id="31746" name="Picture 2" descr="https://encrypted-tbn2.gstatic.com/images?q=tbn:ANd9GcSHAXzq22Zbp1dccmGV9KxKIdWdbOt5nKkTg-G3Pr2u1O0TeB3jIYWd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928826" cy="1455389"/>
          </a:xfrm>
          <a:prstGeom prst="rect">
            <a:avLst/>
          </a:prstGeom>
          <a:noFill/>
        </p:spPr>
      </p:pic>
      <p:pic>
        <p:nvPicPr>
          <p:cNvPr id="31748" name="Picture 4" descr="https://encrypted-tbn2.gstatic.com/images?q=tbn:ANd9GcTGgAlNhtpQGYAFbunfIRFxrKQx6mnalMahNpSMCmN6Xx0_uyCvh3ebeT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929066"/>
            <a:ext cx="1571636" cy="1184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69294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DOCUMENTO DE PAGO</a:t>
            </a:r>
            <a:endParaRPr lang="en-US" sz="3200" b="1" dirty="0" smtClean="0"/>
          </a:p>
          <a:p>
            <a:endParaRPr lang="es-BO" sz="2000" dirty="0" smtClean="0"/>
          </a:p>
          <a:p>
            <a:r>
              <a:rPr lang="es-BO" sz="2000" dirty="0" smtClean="0"/>
              <a:t>Medio de pago emitido y/o reconocido por una entidad de intermediación financiera regulada por la ASFI, que prueba un Pago, como: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Cheques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Ordenes de Transferencia Electrónica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Transacciones por Débitos directos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Transacciones con Tarjetas de Débito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Transacciones con Tarjetas de Crédito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Transacciones con Tarjetas pre-pagadas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Cartas de Crédito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Depósitos en Cuentas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000" b="1" dirty="0" smtClean="0"/>
              <a:t>Transferencia de Fondos</a:t>
            </a:r>
            <a:endParaRPr lang="en-US" sz="2000" b="1" dirty="0" smtClean="0"/>
          </a:p>
        </p:txBody>
      </p:sp>
      <p:pic>
        <p:nvPicPr>
          <p:cNvPr id="32770" name="Picture 2" descr="https://encrypted-tbn1.gstatic.com/images?q=tbn:ANd9GcQnafj5IPcrW6Sa1Z3bsvrQhVHx9JSOjrF4HBf-mP_68Jxpsuw27nLbhu9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000636"/>
            <a:ext cx="257176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692948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DOCUMENTO DE PAGO</a:t>
            </a:r>
          </a:p>
          <a:p>
            <a:endParaRPr lang="en-US" sz="3200" dirty="0" smtClean="0"/>
          </a:p>
          <a:p>
            <a:r>
              <a:rPr lang="es-BO" sz="2400" dirty="0" smtClean="0"/>
              <a:t>El Documento de Pago debe contar mínimamente y de forma nítida, legible, Precisa y permanente la siguiente información: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400" dirty="0" smtClean="0"/>
              <a:t>Nombre o Razón Social de la entidad financiera que emitió el Documento de Pago.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400" dirty="0" smtClean="0"/>
              <a:t>Número de la transacción u operación.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400" dirty="0" smtClean="0"/>
              <a:t>Fecha de la transacción.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BO" sz="2400" dirty="0" smtClean="0"/>
              <a:t>Importe de la transacción.</a:t>
            </a:r>
            <a:endParaRPr lang="en-US" sz="2400" dirty="0"/>
          </a:p>
        </p:txBody>
      </p:sp>
      <p:pic>
        <p:nvPicPr>
          <p:cNvPr id="30722" name="Picture 2" descr="https://encrypted-tbn2.gstatic.com/images?q=tbn:ANd9GcSCZJCa0Xa36v4dIQblY46gj1ow1zLKmS_K25wvBAdQm2SBEP7uTTa6k6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4548" y="5072074"/>
            <a:ext cx="247619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692948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BO" sz="2400" b="1" dirty="0" smtClean="0"/>
              <a:t>INSTRUMENTOS DE PAGO EMITIDOS EN EL EXTERIOR</a:t>
            </a:r>
          </a:p>
          <a:p>
            <a:endParaRPr lang="en-US" sz="1600" dirty="0" smtClean="0"/>
          </a:p>
          <a:p>
            <a:pPr algn="just"/>
            <a:r>
              <a:rPr lang="es-BO" dirty="0" smtClean="0"/>
              <a:t>Las transacciones en el exterior y desde el exterior hacia territorio nacional, utilizando cuentas de entidades financieras domiciliadas en el exterior, deben sustentarse con instrumentos de pago emitidos por el sistema financiero del país respectivo.</a:t>
            </a:r>
            <a:endParaRPr lang="en-US" dirty="0" smtClean="0"/>
          </a:p>
          <a:p>
            <a:pPr algn="just"/>
            <a:r>
              <a:rPr lang="es-BO" dirty="0" smtClean="0"/>
              <a:t> </a:t>
            </a:r>
            <a:endParaRPr lang="en-US" dirty="0" smtClean="0"/>
          </a:p>
          <a:p>
            <a:pPr algn="just"/>
            <a:r>
              <a:rPr lang="es-BO" dirty="0" smtClean="0"/>
              <a:t>Estas transacciones serán consideradas existentes para la liquidación de impuestos, siempre que el movimiento de la cuenta del exterior se refleje de forma clara en la contabilidad del contribuyente.</a:t>
            </a:r>
            <a:endParaRPr lang="en-US" dirty="0" smtClean="0"/>
          </a:p>
          <a:p>
            <a:pPr algn="just"/>
            <a:r>
              <a:rPr lang="es-BO" dirty="0" smtClean="0"/>
              <a:t>Estás Transacciones serán registradas en los registros auxiliares consignando el dato cero (0), en el campo NIT de la Entidad Financiera.</a:t>
            </a:r>
            <a:endParaRPr lang="en-US" dirty="0" smtClean="0"/>
          </a:p>
          <a:p>
            <a:pPr algn="just"/>
            <a:r>
              <a:rPr lang="es-BO" dirty="0" smtClean="0"/>
              <a:t> </a:t>
            </a:r>
            <a:endParaRPr lang="en-US" dirty="0" smtClean="0"/>
          </a:p>
          <a:p>
            <a:pPr algn="just"/>
            <a:r>
              <a:rPr lang="es-BO" dirty="0" smtClean="0"/>
              <a:t>Los contribuyentes podrán solicitar certificaciones de las transacciones a las entidades financieras extranjeras, documentos que deberán contener la información mínima señalada anteriormente.</a:t>
            </a:r>
            <a:endParaRPr lang="en-US" dirty="0"/>
          </a:p>
        </p:txBody>
      </p:sp>
      <p:pic>
        <p:nvPicPr>
          <p:cNvPr id="28674" name="Picture 2" descr="https://encrypted-tbn3.gstatic.com/images?q=tbn:ANd9GcSxxnJatIBniomB46T1r0YfoqM7eCSvmFShAp1gFuSUli4hhXI9VLfz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286388"/>
            <a:ext cx="1371831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64386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69294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BO" sz="3200" b="1" dirty="0" smtClean="0"/>
              <a:t>REGLA GENERAL</a:t>
            </a:r>
          </a:p>
          <a:p>
            <a:endParaRPr lang="en-US" sz="3200" dirty="0" smtClean="0"/>
          </a:p>
          <a:p>
            <a:pPr algn="just"/>
            <a:r>
              <a:rPr lang="es-BO" sz="2800" dirty="0" smtClean="0"/>
              <a:t>Por disposición expresa de la Ley Ne 2492, Ley N 062, DS.  </a:t>
            </a:r>
            <a:r>
              <a:rPr lang="es-BO" sz="2800" dirty="0" smtClean="0"/>
              <a:t>27310</a:t>
            </a:r>
            <a:r>
              <a:rPr lang="es-BO" sz="2800" dirty="0" smtClean="0"/>
              <a:t>, D.S.  772, se presume que todas las transacciones que no cuenten con respaldo de Documentos de pago por importes iguales o mayores a Bs 50.000.- (cincuenta Mil 00/100 Bolivianos) son inexistentes para fines de liquidación de impuestos.</a:t>
            </a:r>
            <a:endParaRPr lang="en-US" sz="2800" dirty="0" smtClean="0"/>
          </a:p>
        </p:txBody>
      </p:sp>
      <p:pic>
        <p:nvPicPr>
          <p:cNvPr id="29698" name="Picture 2" descr="https://encrypted-tbn2.gstatic.com/images?q=tbn:ANd9GcR0ylNTiiQP341dP3U3f2Ql9VjFevjFYyaxd8T5pvTRRB7RdPVABUbfMbM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929198"/>
            <a:ext cx="2714644" cy="1686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1115</Words>
  <Application>Microsoft Office PowerPoint</Application>
  <PresentationFormat>On-screen Show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REGISTRO AUXILIAR – COMPRAS MAYORES A 50.000 BS</vt:lpstr>
      <vt:lpstr>REGISTRO AUXILIAR – VENTAS MAYORES A 50.000 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5750</dc:creator>
  <cp:lastModifiedBy>5750</cp:lastModifiedBy>
  <cp:revision>19</cp:revision>
  <dcterms:created xsi:type="dcterms:W3CDTF">2013-07-10T00:49:41Z</dcterms:created>
  <dcterms:modified xsi:type="dcterms:W3CDTF">2013-07-29T17:18:22Z</dcterms:modified>
</cp:coreProperties>
</file>