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88" r:id="rId35"/>
  </p:sldIdLst>
  <p:sldSz cx="9144000" cy="6858000" type="letter"/>
  <p:notesSz cx="6858000" cy="9144000"/>
  <p:defaultTextStyle>
    <a:defPPr>
      <a:defRPr lang="es-ES"/>
    </a:defPPr>
    <a:lvl1pPr algn="ctr" rtl="0" eaLnBrk="0" fontAlgn="base" hangingPunct="0">
      <a:spcBef>
        <a:spcPct val="0"/>
      </a:spcBef>
      <a:spcAft>
        <a:spcPct val="0"/>
      </a:spcAft>
      <a:defRPr sz="2400" b="1"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sz="2400" b="1"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sz="2400" b="1"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sz="2400" b="1"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sz="2400" b="1" kern="1200">
        <a:solidFill>
          <a:schemeClr val="tx1"/>
        </a:solidFill>
        <a:latin typeface="Tahoma" pitchFamily="34" charset="0"/>
        <a:ea typeface="+mn-ea"/>
        <a:cs typeface="+mn-cs"/>
      </a:defRPr>
    </a:lvl5pPr>
    <a:lvl6pPr marL="2286000" algn="l" defTabSz="914400" rtl="0" eaLnBrk="1" latinLnBrk="0" hangingPunct="1">
      <a:defRPr sz="2400" b="1" kern="1200">
        <a:solidFill>
          <a:schemeClr val="tx1"/>
        </a:solidFill>
        <a:latin typeface="Tahoma" pitchFamily="34" charset="0"/>
        <a:ea typeface="+mn-ea"/>
        <a:cs typeface="+mn-cs"/>
      </a:defRPr>
    </a:lvl6pPr>
    <a:lvl7pPr marL="2743200" algn="l" defTabSz="914400" rtl="0" eaLnBrk="1" latinLnBrk="0" hangingPunct="1">
      <a:defRPr sz="2400" b="1" kern="1200">
        <a:solidFill>
          <a:schemeClr val="tx1"/>
        </a:solidFill>
        <a:latin typeface="Tahoma" pitchFamily="34" charset="0"/>
        <a:ea typeface="+mn-ea"/>
        <a:cs typeface="+mn-cs"/>
      </a:defRPr>
    </a:lvl7pPr>
    <a:lvl8pPr marL="3200400" algn="l" defTabSz="914400" rtl="0" eaLnBrk="1" latinLnBrk="0" hangingPunct="1">
      <a:defRPr sz="2400" b="1" kern="1200">
        <a:solidFill>
          <a:schemeClr val="tx1"/>
        </a:solidFill>
        <a:latin typeface="Tahoma" pitchFamily="34" charset="0"/>
        <a:ea typeface="+mn-ea"/>
        <a:cs typeface="+mn-cs"/>
      </a:defRPr>
    </a:lvl8pPr>
    <a:lvl9pPr marL="3657600" algn="l" defTabSz="914400" rtl="0" eaLnBrk="1" latinLnBrk="0" hangingPunct="1">
      <a:defRPr sz="2400"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1F52AD"/>
    <a:srgbClr val="FF9999"/>
    <a:srgbClr val="66CCFF"/>
    <a:srgbClr val="FFCC66"/>
    <a:srgbClr val="FFFFCC"/>
    <a:srgbClr val="FFCC99"/>
    <a:srgbClr val="99FF99"/>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5955" autoAdjust="0"/>
  </p:normalViewPr>
  <p:slideViewPr>
    <p:cSldViewPr>
      <p:cViewPr varScale="1">
        <p:scale>
          <a:sx n="75" d="100"/>
          <a:sy n="75" d="100"/>
        </p:scale>
        <p:origin x="-12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5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latin typeface="Arial" charset="0"/>
              </a:defRPr>
            </a:lvl1pPr>
          </a:lstStyle>
          <a:p>
            <a:pPr>
              <a:defRPr/>
            </a:pPr>
            <a:endParaRPr lang="es-E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s-E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latin typeface="Arial" charset="0"/>
              </a:defRPr>
            </a:lvl1pPr>
          </a:lstStyle>
          <a:p>
            <a:pPr>
              <a:defRPr/>
            </a:pPr>
            <a:endParaRPr lang="es-E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defRPr>
            </a:lvl1pPr>
          </a:lstStyle>
          <a:p>
            <a:pPr>
              <a:defRPr/>
            </a:pPr>
            <a:fld id="{4E9AA774-5E2E-4789-9FB5-60C1CC561F00}" type="slidenum">
              <a:rPr lang="es-ES"/>
              <a:pPr>
                <a:defRPr/>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latin typeface="Arial" charset="0"/>
              </a:defRPr>
            </a:lvl1pPr>
          </a:lstStyle>
          <a:p>
            <a:pPr>
              <a:defRPr/>
            </a:pPr>
            <a:endParaRPr lang="es-ES"/>
          </a:p>
        </p:txBody>
      </p:sp>
      <p:sp>
        <p:nvSpPr>
          <p:cNvPr id="55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s-ES"/>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latin typeface="Arial" charset="0"/>
              </a:defRPr>
            </a:lvl1pPr>
          </a:lstStyle>
          <a:p>
            <a:pPr>
              <a:defRPr/>
            </a:pPr>
            <a:endParaRPr lang="es-ES"/>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defRPr>
            </a:lvl1pPr>
          </a:lstStyle>
          <a:p>
            <a:pPr>
              <a:defRPr/>
            </a:pPr>
            <a:fld id="{5B1B5561-AA35-47DF-96D5-8828AEB5F509}"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625904F-1FCF-49A3-A5CB-94CC9071CB27}" type="slidenum">
              <a:rPr lang="es-ES" smtClean="0"/>
              <a:pPr/>
              <a:t>1</a:t>
            </a:fld>
            <a:endParaRPr lang="es-E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Picture 7" descr="LogoSIN"/>
          <p:cNvPicPr>
            <a:picLocks noChangeAspect="1" noChangeArrowheads="1"/>
          </p:cNvPicPr>
          <p:nvPr/>
        </p:nvPicPr>
        <p:blipFill>
          <a:blip r:embed="rId2"/>
          <a:srcRect/>
          <a:stretch>
            <a:fillRect/>
          </a:stretch>
        </p:blipFill>
        <p:spPr bwMode="auto">
          <a:xfrm>
            <a:off x="755650" y="477838"/>
            <a:ext cx="1152525" cy="1146175"/>
          </a:xfrm>
          <a:prstGeom prst="rect">
            <a:avLst/>
          </a:prstGeom>
          <a:noFill/>
          <a:ln w="9525">
            <a:noFill/>
            <a:miter lim="800000"/>
            <a:headEnd/>
            <a:tailEnd/>
          </a:ln>
        </p:spPr>
      </p:pic>
      <p:sp>
        <p:nvSpPr>
          <p:cNvPr id="80898" name="Rectangle 2"/>
          <p:cNvSpPr>
            <a:spLocks noGrp="1" noChangeArrowheads="1"/>
          </p:cNvSpPr>
          <p:nvPr>
            <p:ph type="ctrTitle"/>
          </p:nvPr>
        </p:nvSpPr>
        <p:spPr>
          <a:xfrm>
            <a:off x="685800" y="2132013"/>
            <a:ext cx="7772400" cy="2592387"/>
          </a:xfrm>
          <a:noFill/>
        </p:spPr>
        <p:txBody>
          <a:bodyPr/>
          <a:lstStyle>
            <a:lvl1pPr>
              <a:defRPr/>
            </a:lvl1pPr>
          </a:lstStyle>
          <a:p>
            <a:r>
              <a:rPr lang="es-ES"/>
              <a:t>Haga clic para cambiar el estilo de título	</a:t>
            </a:r>
          </a:p>
        </p:txBody>
      </p:sp>
      <p:sp>
        <p:nvSpPr>
          <p:cNvPr id="80899" name="Rectangle 3"/>
          <p:cNvSpPr>
            <a:spLocks noGrp="1" noChangeArrowheads="1"/>
          </p:cNvSpPr>
          <p:nvPr>
            <p:ph type="subTitle" idx="1"/>
          </p:nvPr>
        </p:nvSpPr>
        <p:spPr>
          <a:xfrm>
            <a:off x="2195513" y="188913"/>
            <a:ext cx="6408737" cy="1752600"/>
          </a:xfrm>
        </p:spPr>
        <p:txBody>
          <a:bodyPr anchor="ctr"/>
          <a:lstStyle>
            <a:lvl1pPr marL="0" indent="0" algn="ctr">
              <a:buFont typeface="Wingdings" pitchFamily="2" charset="2"/>
              <a:buNone/>
              <a:defRPr b="1"/>
            </a:lvl1pPr>
          </a:lstStyle>
          <a:p>
            <a:r>
              <a:rPr lang="es-ES"/>
              <a:t>IMPUESTOS NACIONALES</a:t>
            </a:r>
          </a:p>
          <a:p>
            <a:r>
              <a:rPr lang="es-ES"/>
              <a:t>GRACO SCZ</a:t>
            </a:r>
          </a:p>
        </p:txBody>
      </p:sp>
      <p:sp>
        <p:nvSpPr>
          <p:cNvPr id="5" name="Rectangle 4"/>
          <p:cNvSpPr>
            <a:spLocks noGrp="1" noChangeArrowheads="1"/>
          </p:cNvSpPr>
          <p:nvPr>
            <p:ph type="dt" sz="half" idx="10"/>
          </p:nvPr>
        </p:nvSpPr>
        <p:spPr>
          <a:xfrm>
            <a:off x="457200" y="6245225"/>
            <a:ext cx="2133600" cy="476250"/>
          </a:xfrm>
        </p:spPr>
        <p:txBody>
          <a:bodyPr anchor="t"/>
          <a:lstStyle>
            <a:lvl1pPr>
              <a:defRPr sz="1400" b="0">
                <a:effectLst/>
              </a:defRPr>
            </a:lvl1pPr>
          </a:lstStyle>
          <a:p>
            <a:pPr>
              <a:defRPr/>
            </a:pPr>
            <a:r>
              <a:rPr lang="es-ES"/>
              <a:t>IMPUESTOS NACIONALES - GRACO SCZ                                                                          DPTO. DE RECAUDACIONES Y EMPADRONAMIENTO - SECCION COF-CCC-FAP</a:t>
            </a:r>
          </a:p>
        </p:txBody>
      </p:sp>
      <p:sp>
        <p:nvSpPr>
          <p:cNvPr id="6" name="Rectangle 5"/>
          <p:cNvSpPr>
            <a:spLocks noGrp="1" noChangeArrowheads="1"/>
          </p:cNvSpPr>
          <p:nvPr>
            <p:ph type="ftr" sz="quarter" idx="11"/>
          </p:nvPr>
        </p:nvSpPr>
        <p:spPr>
          <a:xfrm>
            <a:off x="3124200" y="6245225"/>
            <a:ext cx="2895600" cy="476250"/>
          </a:xfrm>
        </p:spPr>
        <p:txBody>
          <a:bodyPr anchor="t"/>
          <a:lstStyle>
            <a:lvl1pPr algn="ctr">
              <a:defRPr sz="1400" b="0">
                <a:effectLst/>
              </a:defRPr>
            </a:lvl1pPr>
          </a:lstStyle>
          <a:p>
            <a:pPr>
              <a:defRPr/>
            </a:pPr>
            <a:endParaRPr lang="es-ES"/>
          </a:p>
        </p:txBody>
      </p:sp>
      <p:sp>
        <p:nvSpPr>
          <p:cNvPr id="7" name="Rectangle 6"/>
          <p:cNvSpPr>
            <a:spLocks noGrp="1" noChangeArrowheads="1"/>
          </p:cNvSpPr>
          <p:nvPr>
            <p:ph type="sldNum" sz="quarter" idx="12"/>
          </p:nvPr>
        </p:nvSpPr>
        <p:spPr>
          <a:xfrm>
            <a:off x="6553200" y="6245225"/>
            <a:ext cx="2133600" cy="476250"/>
          </a:xfrm>
        </p:spPr>
        <p:txBody>
          <a:bodyPr anchor="t" anchorCtr="0"/>
          <a:lstStyle>
            <a:lvl1pPr>
              <a:defRPr sz="1400">
                <a:latin typeface="+mn-lt"/>
              </a:defRPr>
            </a:lvl1pPr>
          </a:lstStyle>
          <a:p>
            <a:pPr>
              <a:defRPr/>
            </a:pPr>
            <a:fld id="{3F0C82FC-7362-4395-81DE-2DC99BBE4F06}" type="slidenum">
              <a:rPr lang="es-ES"/>
              <a:pPr>
                <a:defRPr/>
              </a:pPr>
              <a:t>‹#›</a:t>
            </a:fld>
            <a:endParaRPr lang="es-E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a:lvl1pPr>
          </a:lstStyle>
          <a:p>
            <a:pPr>
              <a:defRPr/>
            </a:pPr>
            <a:fld id="{30D9F76D-8828-4A2D-ABFF-833137CBC9EC}" type="slidenum">
              <a:rPr lang="es-ES"/>
              <a:pPr>
                <a:defRPr/>
              </a:pPr>
              <a:t>‹#›</a:t>
            </a:fld>
            <a:endParaRPr lang="es-E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B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a:lvl1pPr>
          </a:lstStyle>
          <a:p>
            <a:pPr>
              <a:defRPr/>
            </a:pPr>
            <a:fld id="{98A84CC2-157B-4FA9-8105-1615A8744414}" type="slidenum">
              <a:rPr lang="es-ES"/>
              <a:pPr>
                <a:defRPr/>
              </a:pPr>
              <a:t>‹#›</a:t>
            </a:fld>
            <a:endParaRPr lang="es-E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OverObj" preserve="1">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116013" y="274638"/>
            <a:ext cx="7570787" cy="1209675"/>
          </a:xfrm>
        </p:spPr>
        <p:txBody>
          <a:bodyPr/>
          <a:lstStyle/>
          <a:p>
            <a:r>
              <a:rPr lang="es-ES" smtClean="0"/>
              <a:t>Haga clic para modificar el estilo de título del patrón</a:t>
            </a:r>
            <a:endParaRPr lang="es-BO"/>
          </a:p>
        </p:txBody>
      </p:sp>
      <p:sp>
        <p:nvSpPr>
          <p:cNvPr id="3" name="2 Marcador de texto"/>
          <p:cNvSpPr>
            <a:spLocks noGrp="1"/>
          </p:cNvSpPr>
          <p:nvPr>
            <p:ph type="body" sz="half" idx="1"/>
          </p:nvPr>
        </p:nvSpPr>
        <p:spPr>
          <a:xfrm>
            <a:off x="457200" y="1600200"/>
            <a:ext cx="8229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contenido"/>
          <p:cNvSpPr>
            <a:spLocks noGrp="1"/>
          </p:cNvSpPr>
          <p:nvPr>
            <p:ph sz="half" idx="2"/>
          </p:nvPr>
        </p:nvSpPr>
        <p:spPr>
          <a:xfrm>
            <a:off x="457200" y="3938588"/>
            <a:ext cx="8229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6" name="Rectangle 5"/>
          <p:cNvSpPr>
            <a:spLocks noGrp="1" noChangeArrowheads="1"/>
          </p:cNvSpPr>
          <p:nvPr>
            <p:ph type="ftr" sz="quarter" idx="11"/>
          </p:nvPr>
        </p:nvSpPr>
        <p:spPr/>
        <p:txBody>
          <a:bodyPr/>
          <a:lstStyle>
            <a:lvl1pPr>
              <a:defRPr/>
            </a:lvl1pPr>
          </a:lstStyle>
          <a:p>
            <a:pPr>
              <a:defRPr/>
            </a:pPr>
            <a:endParaRPr lang="es-ES"/>
          </a:p>
        </p:txBody>
      </p:sp>
      <p:sp>
        <p:nvSpPr>
          <p:cNvPr id="7" name="Rectangle 6"/>
          <p:cNvSpPr>
            <a:spLocks noGrp="1" noChangeArrowheads="1"/>
          </p:cNvSpPr>
          <p:nvPr>
            <p:ph type="sldNum" sz="quarter" idx="12"/>
          </p:nvPr>
        </p:nvSpPr>
        <p:spPr/>
        <p:txBody>
          <a:bodyPr/>
          <a:lstStyle>
            <a:lvl1pPr>
              <a:defRPr/>
            </a:lvl1pPr>
          </a:lstStyle>
          <a:p>
            <a:pPr>
              <a:defRPr/>
            </a:pPr>
            <a:fld id="{1E05667D-15EC-4751-9830-4DB1E1BA4D79}" type="slidenum">
              <a:rPr lang="es-ES"/>
              <a:pPr>
                <a:defRPr/>
              </a:pPr>
              <a:t>‹#›</a:t>
            </a:fld>
            <a:endParaRPr lang="es-E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OverTx" preserve="1">
  <p:cSld name="Título y 2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1116013" y="274638"/>
            <a:ext cx="7570787" cy="1209675"/>
          </a:xfrm>
        </p:spPr>
        <p:txBody>
          <a:bodyPr/>
          <a:lstStyle/>
          <a:p>
            <a:r>
              <a:rPr lang="es-ES" smtClean="0"/>
              <a:t>Haga clic para modificar el estilo de título del patrón</a:t>
            </a:r>
            <a:endParaRPr lang="es-BO"/>
          </a:p>
        </p:txBody>
      </p:sp>
      <p:sp>
        <p:nvSpPr>
          <p:cNvPr id="3" name="2 Marcador de contenido"/>
          <p:cNvSpPr>
            <a:spLocks noGrp="1"/>
          </p:cNvSpPr>
          <p:nvPr>
            <p:ph sz="quarter" idx="1"/>
          </p:nvPr>
        </p:nvSpPr>
        <p:spPr>
          <a:xfrm>
            <a:off x="457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4 Marcador de texto"/>
          <p:cNvSpPr>
            <a:spLocks noGrp="1"/>
          </p:cNvSpPr>
          <p:nvPr>
            <p:ph type="body" sz="half" idx="3"/>
          </p:nvPr>
        </p:nvSpPr>
        <p:spPr>
          <a:xfrm>
            <a:off x="457200" y="3938588"/>
            <a:ext cx="8229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6"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7" name="Rectangle 5"/>
          <p:cNvSpPr>
            <a:spLocks noGrp="1" noChangeArrowheads="1"/>
          </p:cNvSpPr>
          <p:nvPr>
            <p:ph type="ftr" sz="quarter" idx="11"/>
          </p:nvPr>
        </p:nvSpPr>
        <p:spPr/>
        <p:txBody>
          <a:bodyPr/>
          <a:lstStyle>
            <a:lvl1pPr>
              <a:defRPr/>
            </a:lvl1pPr>
          </a:lstStyle>
          <a:p>
            <a:pPr>
              <a:defRPr/>
            </a:pPr>
            <a:endParaRPr lang="es-ES"/>
          </a:p>
        </p:txBody>
      </p:sp>
      <p:sp>
        <p:nvSpPr>
          <p:cNvPr id="8" name="Rectangle 6"/>
          <p:cNvSpPr>
            <a:spLocks noGrp="1" noChangeArrowheads="1"/>
          </p:cNvSpPr>
          <p:nvPr>
            <p:ph type="sldNum" sz="quarter" idx="12"/>
          </p:nvPr>
        </p:nvSpPr>
        <p:spPr/>
        <p:txBody>
          <a:bodyPr/>
          <a:lstStyle>
            <a:lvl1pPr>
              <a:defRPr/>
            </a:lvl1pPr>
          </a:lstStyle>
          <a:p>
            <a:pPr>
              <a:defRPr/>
            </a:pPr>
            <a:fld id="{9040B092-E0E2-45D0-9C78-0C76802CE761}" type="slidenum">
              <a:rPr lang="es-ES"/>
              <a:pPr>
                <a:defRPr/>
              </a:pPr>
              <a:t>‹#›</a:t>
            </a:fld>
            <a:endParaRPr lang="es-E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16013" y="274638"/>
            <a:ext cx="7570787" cy="1209675"/>
          </a:xfrm>
        </p:spPr>
        <p:txBody>
          <a:bodyPr/>
          <a:lstStyle/>
          <a:p>
            <a:r>
              <a:rPr lang="es-ES" smtClean="0"/>
              <a:t>Haga clic para modificar el estilo de título del patrón</a:t>
            </a:r>
            <a:endParaRPr lang="es-BO"/>
          </a:p>
        </p:txBody>
      </p:sp>
      <p:sp>
        <p:nvSpPr>
          <p:cNvPr id="3" name="2 Marcador de tabla"/>
          <p:cNvSpPr>
            <a:spLocks noGrp="1"/>
          </p:cNvSpPr>
          <p:nvPr>
            <p:ph type="tbl" idx="1"/>
          </p:nvPr>
        </p:nvSpPr>
        <p:spPr>
          <a:xfrm>
            <a:off x="457200" y="1600200"/>
            <a:ext cx="8229600" cy="4525963"/>
          </a:xfrm>
        </p:spPr>
        <p:txBody>
          <a:bodyPr/>
          <a:lstStyle/>
          <a:p>
            <a:pPr lvl="0"/>
            <a:endParaRPr lang="es-BO" noProof="0" smtClean="0"/>
          </a:p>
        </p:txBody>
      </p:sp>
      <p:sp>
        <p:nvSpPr>
          <p:cNvPr id="4"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a:lvl1pPr>
          </a:lstStyle>
          <a:p>
            <a:pPr>
              <a:defRPr/>
            </a:pPr>
            <a:fld id="{4B3AA1E3-3E89-453E-BA18-43D60E8F0EF0}" type="slidenum">
              <a:rPr lang="es-ES"/>
              <a:pPr>
                <a:defRPr/>
              </a:pPr>
              <a:t>‹#›</a:t>
            </a:fld>
            <a:endParaRPr lang="es-E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OverTx" preserve="1">
  <p:cSld name="Título y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1116013" y="274638"/>
            <a:ext cx="7570787" cy="1209675"/>
          </a:xfrm>
        </p:spPr>
        <p:txBody>
          <a:bodyPr/>
          <a:lstStyle/>
          <a:p>
            <a:r>
              <a:rPr lang="es-ES" smtClean="0"/>
              <a:t>Haga clic para modificar el estilo de título del patrón</a:t>
            </a:r>
            <a:endParaRPr lang="es-BO"/>
          </a:p>
        </p:txBody>
      </p:sp>
      <p:sp>
        <p:nvSpPr>
          <p:cNvPr id="3" name="2 Marcador de contenido"/>
          <p:cNvSpPr>
            <a:spLocks noGrp="1"/>
          </p:cNvSpPr>
          <p:nvPr>
            <p:ph sz="half" idx="1"/>
          </p:nvPr>
        </p:nvSpPr>
        <p:spPr>
          <a:xfrm>
            <a:off x="457200" y="1600200"/>
            <a:ext cx="8229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texto"/>
          <p:cNvSpPr>
            <a:spLocks noGrp="1"/>
          </p:cNvSpPr>
          <p:nvPr>
            <p:ph type="body" sz="half" idx="2"/>
          </p:nvPr>
        </p:nvSpPr>
        <p:spPr>
          <a:xfrm>
            <a:off x="457200" y="3938588"/>
            <a:ext cx="8229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6" name="Rectangle 5"/>
          <p:cNvSpPr>
            <a:spLocks noGrp="1" noChangeArrowheads="1"/>
          </p:cNvSpPr>
          <p:nvPr>
            <p:ph type="ftr" sz="quarter" idx="11"/>
          </p:nvPr>
        </p:nvSpPr>
        <p:spPr/>
        <p:txBody>
          <a:bodyPr/>
          <a:lstStyle>
            <a:lvl1pPr>
              <a:defRPr/>
            </a:lvl1pPr>
          </a:lstStyle>
          <a:p>
            <a:pPr>
              <a:defRPr/>
            </a:pPr>
            <a:endParaRPr lang="es-ES"/>
          </a:p>
        </p:txBody>
      </p:sp>
      <p:sp>
        <p:nvSpPr>
          <p:cNvPr id="7" name="Rectangle 6"/>
          <p:cNvSpPr>
            <a:spLocks noGrp="1" noChangeArrowheads="1"/>
          </p:cNvSpPr>
          <p:nvPr>
            <p:ph type="sldNum" sz="quarter" idx="12"/>
          </p:nvPr>
        </p:nvSpPr>
        <p:spPr/>
        <p:txBody>
          <a:bodyPr/>
          <a:lstStyle>
            <a:lvl1pPr>
              <a:defRPr/>
            </a:lvl1pPr>
          </a:lstStyle>
          <a:p>
            <a:pPr>
              <a:defRPr/>
            </a:pPr>
            <a:fld id="{4AAC5579-29EE-4A83-A24E-0A3359C13893}" type="slidenum">
              <a:rPr lang="es-ES"/>
              <a:pPr>
                <a:defRPr/>
              </a:pPr>
              <a:t>‹#›</a:t>
            </a:fld>
            <a:endParaRPr lang="es-E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1116013" y="274638"/>
            <a:ext cx="7570787" cy="1209675"/>
          </a:xfrm>
        </p:spPr>
        <p:txBody>
          <a:bodyPr/>
          <a:lstStyle/>
          <a:p>
            <a:r>
              <a:rPr lang="es-ES" smtClean="0"/>
              <a:t>Haga clic para modificar el estilo de título del patrón</a:t>
            </a:r>
            <a:endParaRPr lang="es-BO"/>
          </a:p>
        </p:txBody>
      </p:sp>
      <p:sp>
        <p:nvSpPr>
          <p:cNvPr id="3" name="2 Marcador de contenido"/>
          <p:cNvSpPr>
            <a:spLocks noGrp="1"/>
          </p:cNvSpPr>
          <p:nvPr>
            <p:ph sz="quarter" idx="1"/>
          </p:nvPr>
        </p:nvSpPr>
        <p:spPr>
          <a:xfrm>
            <a:off x="457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4 Marcador de contenido"/>
          <p:cNvSpPr>
            <a:spLocks noGrp="1"/>
          </p:cNvSpPr>
          <p:nvPr>
            <p:ph sz="quarter" idx="3"/>
          </p:nvPr>
        </p:nvSpPr>
        <p:spPr>
          <a:xfrm>
            <a:off x="457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6" name="5 Marcador de contenido"/>
          <p:cNvSpPr>
            <a:spLocks noGrp="1"/>
          </p:cNvSpPr>
          <p:nvPr>
            <p:ph sz="quarter" idx="4"/>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7"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8" name="Rectangle 5"/>
          <p:cNvSpPr>
            <a:spLocks noGrp="1" noChangeArrowheads="1"/>
          </p:cNvSpPr>
          <p:nvPr>
            <p:ph type="ftr" sz="quarter" idx="11"/>
          </p:nvPr>
        </p:nvSpPr>
        <p:spPr/>
        <p:txBody>
          <a:bodyPr/>
          <a:lstStyle>
            <a:lvl1pPr>
              <a:defRPr/>
            </a:lvl1pPr>
          </a:lstStyle>
          <a:p>
            <a:pPr>
              <a:defRPr/>
            </a:pPr>
            <a:endParaRPr lang="es-ES"/>
          </a:p>
        </p:txBody>
      </p:sp>
      <p:sp>
        <p:nvSpPr>
          <p:cNvPr id="9" name="Rectangle 6"/>
          <p:cNvSpPr>
            <a:spLocks noGrp="1" noChangeArrowheads="1"/>
          </p:cNvSpPr>
          <p:nvPr>
            <p:ph type="sldNum" sz="quarter" idx="12"/>
          </p:nvPr>
        </p:nvSpPr>
        <p:spPr/>
        <p:txBody>
          <a:bodyPr/>
          <a:lstStyle>
            <a:lvl1pPr>
              <a:defRPr/>
            </a:lvl1pPr>
          </a:lstStyle>
          <a:p>
            <a:pPr>
              <a:defRPr/>
            </a:pPr>
            <a:fld id="{ED6A7053-30A3-4D23-8B1F-521531B32D41}" type="slidenum">
              <a:rPr lang="es-ES"/>
              <a:pPr>
                <a:defRPr/>
              </a:pPr>
              <a:t>‹#›</a:t>
            </a:fld>
            <a:endParaRPr lang="es-E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a:lvl1pPr>
          </a:lstStyle>
          <a:p>
            <a:pPr>
              <a:defRPr/>
            </a:pPr>
            <a:fld id="{31F9F8D6-2F7C-4668-AE3B-29C0027E501C}" type="slidenum">
              <a:rPr lang="es-ES"/>
              <a:pPr>
                <a:defRPr/>
              </a:pPr>
              <a:t>‹#›</a:t>
            </a:fld>
            <a:endParaRPr lang="es-E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B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a:lvl1pPr>
          </a:lstStyle>
          <a:p>
            <a:pPr>
              <a:defRPr/>
            </a:pPr>
            <a:fld id="{E6A5F238-41BD-46CE-9A0F-75395939D671}" type="slidenum">
              <a:rPr lang="es-ES"/>
              <a:pPr>
                <a:defRPr/>
              </a:pPr>
              <a:t>‹#›</a:t>
            </a:fld>
            <a:endParaRPr lang="es-E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6" name="Rectangle 5"/>
          <p:cNvSpPr>
            <a:spLocks noGrp="1" noChangeArrowheads="1"/>
          </p:cNvSpPr>
          <p:nvPr>
            <p:ph type="ftr" sz="quarter" idx="11"/>
          </p:nvPr>
        </p:nvSpPr>
        <p:spPr/>
        <p:txBody>
          <a:bodyPr/>
          <a:lstStyle>
            <a:lvl1pPr>
              <a:defRPr/>
            </a:lvl1pPr>
          </a:lstStyle>
          <a:p>
            <a:pPr>
              <a:defRPr/>
            </a:pPr>
            <a:endParaRPr lang="es-ES"/>
          </a:p>
        </p:txBody>
      </p:sp>
      <p:sp>
        <p:nvSpPr>
          <p:cNvPr id="7" name="Rectangle 6"/>
          <p:cNvSpPr>
            <a:spLocks noGrp="1" noChangeArrowheads="1"/>
          </p:cNvSpPr>
          <p:nvPr>
            <p:ph type="sldNum" sz="quarter" idx="12"/>
          </p:nvPr>
        </p:nvSpPr>
        <p:spPr/>
        <p:txBody>
          <a:bodyPr/>
          <a:lstStyle>
            <a:lvl1pPr>
              <a:defRPr/>
            </a:lvl1pPr>
          </a:lstStyle>
          <a:p>
            <a:pPr>
              <a:defRPr/>
            </a:pPr>
            <a:fld id="{000B47C7-934C-466C-AFCF-9EEEBC12BD5D}" type="slidenum">
              <a:rPr lang="es-ES"/>
              <a:pPr>
                <a:defRPr/>
              </a:pPr>
              <a:t>‹#›</a:t>
            </a:fld>
            <a:endParaRPr lang="es-E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B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7"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8" name="Rectangle 5"/>
          <p:cNvSpPr>
            <a:spLocks noGrp="1" noChangeArrowheads="1"/>
          </p:cNvSpPr>
          <p:nvPr>
            <p:ph type="ftr" sz="quarter" idx="11"/>
          </p:nvPr>
        </p:nvSpPr>
        <p:spPr/>
        <p:txBody>
          <a:bodyPr/>
          <a:lstStyle>
            <a:lvl1pPr>
              <a:defRPr/>
            </a:lvl1pPr>
          </a:lstStyle>
          <a:p>
            <a:pPr>
              <a:defRPr/>
            </a:pPr>
            <a:endParaRPr lang="es-ES"/>
          </a:p>
        </p:txBody>
      </p:sp>
      <p:sp>
        <p:nvSpPr>
          <p:cNvPr id="9" name="Rectangle 6"/>
          <p:cNvSpPr>
            <a:spLocks noGrp="1" noChangeArrowheads="1"/>
          </p:cNvSpPr>
          <p:nvPr>
            <p:ph type="sldNum" sz="quarter" idx="12"/>
          </p:nvPr>
        </p:nvSpPr>
        <p:spPr/>
        <p:txBody>
          <a:bodyPr/>
          <a:lstStyle>
            <a:lvl1pPr>
              <a:defRPr/>
            </a:lvl1pPr>
          </a:lstStyle>
          <a:p>
            <a:pPr>
              <a:defRPr/>
            </a:pPr>
            <a:fld id="{D1EE97F3-E23D-42B6-8DF7-87CCD1226BA9}" type="slidenum">
              <a:rPr lang="es-ES"/>
              <a:pPr>
                <a:defRPr/>
              </a:pPr>
              <a:t>‹#›</a:t>
            </a:fld>
            <a:endParaRPr lang="es-E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BO"/>
          </a:p>
        </p:txBody>
      </p:sp>
      <p:sp>
        <p:nvSpPr>
          <p:cNvPr id="3"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4" name="Rectangle 5"/>
          <p:cNvSpPr>
            <a:spLocks noGrp="1" noChangeArrowheads="1"/>
          </p:cNvSpPr>
          <p:nvPr>
            <p:ph type="ftr" sz="quarter" idx="11"/>
          </p:nvPr>
        </p:nvSpPr>
        <p:spPr/>
        <p:txBody>
          <a:bodyPr/>
          <a:lstStyle>
            <a:lvl1pPr>
              <a:defRPr/>
            </a:lvl1pPr>
          </a:lstStyle>
          <a:p>
            <a:pPr>
              <a:defRPr/>
            </a:pPr>
            <a:endParaRPr lang="es-ES"/>
          </a:p>
        </p:txBody>
      </p:sp>
      <p:sp>
        <p:nvSpPr>
          <p:cNvPr id="5" name="Rectangle 6"/>
          <p:cNvSpPr>
            <a:spLocks noGrp="1" noChangeArrowheads="1"/>
          </p:cNvSpPr>
          <p:nvPr>
            <p:ph type="sldNum" sz="quarter" idx="12"/>
          </p:nvPr>
        </p:nvSpPr>
        <p:spPr/>
        <p:txBody>
          <a:bodyPr/>
          <a:lstStyle>
            <a:lvl1pPr>
              <a:defRPr/>
            </a:lvl1pPr>
          </a:lstStyle>
          <a:p>
            <a:pPr>
              <a:defRPr/>
            </a:pPr>
            <a:fld id="{74D85220-0786-41A8-8538-97ECCB481F7E}" type="slidenum">
              <a:rPr lang="es-ES"/>
              <a:pPr>
                <a:defRPr/>
              </a:pPr>
              <a:t>‹#›</a:t>
            </a:fld>
            <a:endParaRPr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3" name="Rectangle 5"/>
          <p:cNvSpPr>
            <a:spLocks noGrp="1" noChangeArrowheads="1"/>
          </p:cNvSpPr>
          <p:nvPr>
            <p:ph type="ftr" sz="quarter" idx="11"/>
          </p:nvPr>
        </p:nvSpPr>
        <p:spPr/>
        <p:txBody>
          <a:bodyPr/>
          <a:lstStyle>
            <a:lvl1pPr>
              <a:defRPr/>
            </a:lvl1pPr>
          </a:lstStyle>
          <a:p>
            <a:pPr>
              <a:defRPr/>
            </a:pPr>
            <a:endParaRPr lang="es-ES"/>
          </a:p>
        </p:txBody>
      </p:sp>
      <p:sp>
        <p:nvSpPr>
          <p:cNvPr id="4" name="Rectangle 6"/>
          <p:cNvSpPr>
            <a:spLocks noGrp="1" noChangeArrowheads="1"/>
          </p:cNvSpPr>
          <p:nvPr>
            <p:ph type="sldNum" sz="quarter" idx="12"/>
          </p:nvPr>
        </p:nvSpPr>
        <p:spPr/>
        <p:txBody>
          <a:bodyPr/>
          <a:lstStyle>
            <a:lvl1pPr>
              <a:defRPr/>
            </a:lvl1pPr>
          </a:lstStyle>
          <a:p>
            <a:pPr>
              <a:defRPr/>
            </a:pPr>
            <a:fld id="{44DEF8F0-4DB4-424E-982D-78AD06498D4C}" type="slidenum">
              <a:rPr lang="es-ES"/>
              <a:pPr>
                <a:defRPr/>
              </a:pPr>
              <a:t>‹#›</a:t>
            </a:fld>
            <a:endParaRPr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B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6" name="Rectangle 5"/>
          <p:cNvSpPr>
            <a:spLocks noGrp="1" noChangeArrowheads="1"/>
          </p:cNvSpPr>
          <p:nvPr>
            <p:ph type="ftr" sz="quarter" idx="11"/>
          </p:nvPr>
        </p:nvSpPr>
        <p:spPr/>
        <p:txBody>
          <a:bodyPr/>
          <a:lstStyle>
            <a:lvl1pPr>
              <a:defRPr/>
            </a:lvl1pPr>
          </a:lstStyle>
          <a:p>
            <a:pPr>
              <a:defRPr/>
            </a:pPr>
            <a:endParaRPr lang="es-ES"/>
          </a:p>
        </p:txBody>
      </p:sp>
      <p:sp>
        <p:nvSpPr>
          <p:cNvPr id="7" name="Rectangle 6"/>
          <p:cNvSpPr>
            <a:spLocks noGrp="1" noChangeArrowheads="1"/>
          </p:cNvSpPr>
          <p:nvPr>
            <p:ph type="sldNum" sz="quarter" idx="12"/>
          </p:nvPr>
        </p:nvSpPr>
        <p:spPr/>
        <p:txBody>
          <a:bodyPr/>
          <a:lstStyle>
            <a:lvl1pPr>
              <a:defRPr/>
            </a:lvl1pPr>
          </a:lstStyle>
          <a:p>
            <a:pPr>
              <a:defRPr/>
            </a:pPr>
            <a:fld id="{5B188EFF-B2A5-4321-BDE1-BFACD10715C8}" type="slidenum">
              <a:rPr lang="es-ES"/>
              <a:pPr>
                <a:defRPr/>
              </a:pPr>
              <a:t>‹#›</a:t>
            </a:fld>
            <a:endParaRPr lang="es-E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B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B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lvl1pPr>
          </a:lstStyle>
          <a:p>
            <a:pPr>
              <a:defRPr/>
            </a:pPr>
            <a:r>
              <a:rPr lang="es-ES"/>
              <a:t>IMPUESTOS NACIONALES - GRACO SCZ                                                                          DPTO. DE RECAUDACIONES Y EMPADRONAMIENTO - SECCION COF-CCC-FAP</a:t>
            </a:r>
          </a:p>
        </p:txBody>
      </p:sp>
      <p:sp>
        <p:nvSpPr>
          <p:cNvPr id="6" name="Rectangle 5"/>
          <p:cNvSpPr>
            <a:spLocks noGrp="1" noChangeArrowheads="1"/>
          </p:cNvSpPr>
          <p:nvPr>
            <p:ph type="ftr" sz="quarter" idx="11"/>
          </p:nvPr>
        </p:nvSpPr>
        <p:spPr/>
        <p:txBody>
          <a:bodyPr/>
          <a:lstStyle>
            <a:lvl1pPr>
              <a:defRPr/>
            </a:lvl1pPr>
          </a:lstStyle>
          <a:p>
            <a:pPr>
              <a:defRPr/>
            </a:pPr>
            <a:endParaRPr lang="es-ES"/>
          </a:p>
        </p:txBody>
      </p:sp>
      <p:sp>
        <p:nvSpPr>
          <p:cNvPr id="7" name="Rectangle 6"/>
          <p:cNvSpPr>
            <a:spLocks noGrp="1" noChangeArrowheads="1"/>
          </p:cNvSpPr>
          <p:nvPr>
            <p:ph type="sldNum" sz="quarter" idx="12"/>
          </p:nvPr>
        </p:nvSpPr>
        <p:spPr/>
        <p:txBody>
          <a:bodyPr/>
          <a:lstStyle>
            <a:lvl1pPr>
              <a:defRPr/>
            </a:lvl1pPr>
          </a:lstStyle>
          <a:p>
            <a:pPr>
              <a:defRPr/>
            </a:pPr>
            <a:fld id="{0BC0E132-F119-4207-9EFA-5027407EB1F2}" type="slidenum">
              <a:rPr lang="es-ES"/>
              <a:pPr>
                <a:defRPr/>
              </a:pPr>
              <a:t>‹#›</a:t>
            </a:fld>
            <a:endParaRPr lang="es-E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bwMode="auto">
          <a:xfrm>
            <a:off x="1116013" y="274638"/>
            <a:ext cx="7570787" cy="1209675"/>
          </a:xfrm>
          <a:prstGeom prst="rect">
            <a:avLst/>
          </a:prstGeom>
          <a:gradFill rotWithShape="1">
            <a:gsLst>
              <a:gs pos="0">
                <a:srgbClr val="66CCFF">
                  <a:gamma/>
                  <a:shade val="0"/>
                  <a:invGamma/>
                  <a:alpha val="0"/>
                </a:srgbClr>
              </a:gs>
              <a:gs pos="100000">
                <a:srgbClr val="66CCFF">
                  <a:alpha val="20000"/>
                </a:srgbClr>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798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79876" name="Rectangle 4"/>
          <p:cNvSpPr>
            <a:spLocks noGrp="1" noChangeArrowheads="1"/>
          </p:cNvSpPr>
          <p:nvPr>
            <p:ph type="dt" sz="half" idx="2"/>
          </p:nvPr>
        </p:nvSpPr>
        <p:spPr bwMode="auto">
          <a:xfrm>
            <a:off x="323850" y="6524625"/>
            <a:ext cx="4319588" cy="288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defRPr sz="800">
                <a:effectLst>
                  <a:outerShdw blurRad="38100" dist="38100" dir="2700000" algn="tl">
                    <a:srgbClr val="000000"/>
                  </a:outerShdw>
                </a:effectLst>
              </a:defRPr>
            </a:lvl1pPr>
          </a:lstStyle>
          <a:p>
            <a:pPr>
              <a:defRPr/>
            </a:pPr>
            <a:r>
              <a:rPr lang="es-ES"/>
              <a:t>IMPUESTOS NACIONALES - GRACO SCZ                                                                          DPTO. DE RECAUDACIONES Y EMPADRONAMIENTO - SECCION COF-CCC-FAP</a:t>
            </a:r>
          </a:p>
        </p:txBody>
      </p:sp>
      <p:sp>
        <p:nvSpPr>
          <p:cNvPr id="79877" name="Rectangle 5"/>
          <p:cNvSpPr>
            <a:spLocks noGrp="1" noChangeArrowheads="1"/>
          </p:cNvSpPr>
          <p:nvPr>
            <p:ph type="ftr" sz="quarter" idx="3"/>
          </p:nvPr>
        </p:nvSpPr>
        <p:spPr bwMode="auto">
          <a:xfrm>
            <a:off x="5940425" y="6524625"/>
            <a:ext cx="3168650" cy="288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endParaRPr lang="es-ES"/>
          </a:p>
        </p:txBody>
      </p:sp>
      <p:sp>
        <p:nvSpPr>
          <p:cNvPr id="79878" name="Rectangle 6"/>
          <p:cNvSpPr>
            <a:spLocks noGrp="1" noChangeArrowheads="1"/>
          </p:cNvSpPr>
          <p:nvPr>
            <p:ph type="sldNum" sz="quarter" idx="4"/>
          </p:nvPr>
        </p:nvSpPr>
        <p:spPr bwMode="auto">
          <a:xfrm>
            <a:off x="8748713" y="0"/>
            <a:ext cx="395287" cy="333375"/>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eaLnBrk="1" hangingPunct="1">
              <a:defRPr sz="800" b="0">
                <a:latin typeface="hooge 05_53" pitchFamily="2" charset="0"/>
              </a:defRPr>
            </a:lvl1pPr>
          </a:lstStyle>
          <a:p>
            <a:pPr>
              <a:defRPr/>
            </a:pPr>
            <a:fld id="{FA039CEC-2CAE-4BE7-8529-AAC21524428E}" type="slidenum">
              <a:rPr lang="es-ES"/>
              <a:pPr>
                <a:defRPr/>
              </a:pPr>
              <a:t>‹#›</a:t>
            </a:fld>
            <a:endParaRPr lang="es-ES"/>
          </a:p>
        </p:txBody>
      </p:sp>
      <p:pic>
        <p:nvPicPr>
          <p:cNvPr id="15367" name="Picture 7" descr="LogoSIN"/>
          <p:cNvPicPr>
            <a:picLocks noChangeAspect="1" noChangeArrowheads="1"/>
          </p:cNvPicPr>
          <p:nvPr/>
        </p:nvPicPr>
        <p:blipFill>
          <a:blip r:embed="rId18"/>
          <a:srcRect/>
          <a:stretch>
            <a:fillRect/>
          </a:stretch>
        </p:blipFill>
        <p:spPr bwMode="auto">
          <a:xfrm>
            <a:off x="250825" y="404813"/>
            <a:ext cx="863600" cy="860425"/>
          </a:xfrm>
          <a:prstGeom prst="rect">
            <a:avLst/>
          </a:prstGeom>
          <a:noFill/>
          <a:ln w="9525">
            <a:noFill/>
            <a:miter lim="800000"/>
            <a:headEnd/>
            <a:tailEnd/>
          </a:ln>
        </p:spPr>
      </p:pic>
      <p:pic>
        <p:nvPicPr>
          <p:cNvPr id="15368" name="Picture 8" descr="LogoSIN"/>
          <p:cNvPicPr>
            <a:picLocks noChangeAspect="1" noChangeArrowheads="1"/>
          </p:cNvPicPr>
          <p:nvPr/>
        </p:nvPicPr>
        <p:blipFill>
          <a:blip r:embed="rId19"/>
          <a:srcRect/>
          <a:stretch>
            <a:fillRect/>
          </a:stretch>
        </p:blipFill>
        <p:spPr bwMode="auto">
          <a:xfrm>
            <a:off x="34925" y="6524625"/>
            <a:ext cx="287338" cy="285750"/>
          </a:xfrm>
          <a:prstGeom prst="rect">
            <a:avLst/>
          </a:prstGeom>
          <a:noFill/>
          <a:ln w="9525">
            <a:noFill/>
            <a:miter lim="800000"/>
            <a:headEnd/>
            <a:tailEnd/>
          </a:ln>
        </p:spPr>
      </p:pic>
      <p:pic>
        <p:nvPicPr>
          <p:cNvPr id="15369" name="Picture 9" descr="LogoSIN"/>
          <p:cNvPicPr>
            <a:picLocks noChangeAspect="1" noChangeArrowheads="1"/>
          </p:cNvPicPr>
          <p:nvPr userDrawn="1"/>
        </p:nvPicPr>
        <p:blipFill>
          <a:blip r:embed="rId19"/>
          <a:srcRect/>
          <a:stretch>
            <a:fillRect/>
          </a:stretch>
        </p:blipFill>
        <p:spPr bwMode="auto">
          <a:xfrm>
            <a:off x="34925" y="6524625"/>
            <a:ext cx="287338" cy="2857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Lst>
  <p:transition>
    <p:fade/>
  </p:transition>
  <p:timing>
    <p:tnLst>
      <p:par>
        <p:cTn id="1" dur="indefinite" restart="never" nodeType="tmRoot"/>
      </p:par>
    </p:tnLst>
  </p:timing>
  <p:hf hdr="0" ftr="0"/>
  <p:txStyles>
    <p:titleStyle>
      <a:lvl1pPr algn="ctr" rtl="0" eaLnBrk="0" fontAlgn="base" hangingPunct="0">
        <a:spcBef>
          <a:spcPct val="0"/>
        </a:spcBef>
        <a:spcAft>
          <a:spcPct val="0"/>
        </a:spcAft>
        <a:defRPr sz="4400" b="1">
          <a:solidFill>
            <a:srgbClr val="99FF99"/>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rgbClr val="99FF99"/>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b="1">
          <a:solidFill>
            <a:srgbClr val="99FF99"/>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b="1">
          <a:solidFill>
            <a:srgbClr val="99FF99"/>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b="1">
          <a:solidFill>
            <a:srgbClr val="99FF99"/>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b="1">
          <a:solidFill>
            <a:srgbClr val="99FF99"/>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b="1">
          <a:solidFill>
            <a:srgbClr val="99FF99"/>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b="1">
          <a:solidFill>
            <a:srgbClr val="99FF99"/>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b="1">
          <a:solidFill>
            <a:srgbClr val="99FF99"/>
          </a:solidFill>
          <a:effectLst>
            <a:outerShdw blurRad="38100" dist="38100" dir="2700000" algn="tl">
              <a:srgbClr val="000000"/>
            </a:outerShdw>
          </a:effectLst>
          <a:latin typeface="Tahoma" pitchFamily="34" charset="0"/>
        </a:defRPr>
      </a:lvl9pPr>
    </p:titleStyle>
    <p:bodyStyle>
      <a:lvl1pPr marL="355600" indent="-355600" algn="l" rtl="0" eaLnBrk="0" fontAlgn="base" hangingPunct="0">
        <a:spcBef>
          <a:spcPct val="20000"/>
        </a:spcBef>
        <a:spcAft>
          <a:spcPct val="0"/>
        </a:spcAft>
        <a:buClr>
          <a:srgbClr val="FFCC66"/>
        </a:buClr>
        <a:buFont typeface="Wingdings" pitchFamily="2" charset="2"/>
        <a:buChar char="w"/>
        <a:defRPr sz="3200">
          <a:solidFill>
            <a:schemeClr val="tx1"/>
          </a:solidFill>
          <a:effectLst>
            <a:outerShdw blurRad="38100" dist="38100" dir="2700000" algn="tl">
              <a:srgbClr val="000000"/>
            </a:outerShdw>
          </a:effectLst>
          <a:latin typeface="+mn-lt"/>
          <a:ea typeface="+mn-ea"/>
          <a:cs typeface="+mn-cs"/>
        </a:defRPr>
      </a:lvl1pPr>
      <a:lvl2pPr marL="901700" indent="-277813" algn="l" rtl="0" eaLnBrk="0" fontAlgn="base" hangingPunct="0">
        <a:spcBef>
          <a:spcPct val="20000"/>
        </a:spcBef>
        <a:spcAft>
          <a:spcPct val="0"/>
        </a:spcAft>
        <a:buClr>
          <a:srgbClr val="66CCFF"/>
        </a:buClr>
        <a:buFont typeface="Wingdings" pitchFamily="2" charset="2"/>
        <a:buChar char="ú"/>
        <a:defRPr sz="2800">
          <a:solidFill>
            <a:schemeClr val="tx1"/>
          </a:solidFill>
          <a:effectLst>
            <a:outerShdw blurRad="38100" dist="38100" dir="2700000" algn="tl">
              <a:srgbClr val="000000"/>
            </a:outerShdw>
          </a:effectLst>
          <a:latin typeface="+mn-lt"/>
        </a:defRPr>
      </a:lvl2pPr>
      <a:lvl3pPr marL="1257300" indent="-176213" algn="l" rtl="0" eaLnBrk="0" fontAlgn="base" hangingPunct="0">
        <a:spcBef>
          <a:spcPct val="20000"/>
        </a:spcBef>
        <a:spcAft>
          <a:spcPct val="0"/>
        </a:spcAft>
        <a:buClr>
          <a:srgbClr val="99FF99"/>
        </a:buClr>
        <a:buSzPct val="80000"/>
        <a:buFont typeface="Wingdings" pitchFamily="2" charset="2"/>
        <a:buChar char="§"/>
        <a:defRPr sz="2400">
          <a:solidFill>
            <a:schemeClr val="tx1"/>
          </a:solidFill>
          <a:effectLst>
            <a:outerShdw blurRad="38100" dist="38100" dir="2700000" algn="tl">
              <a:srgbClr val="000000"/>
            </a:outerShdw>
          </a:effectLst>
          <a:latin typeface="+mn-lt"/>
        </a:defRPr>
      </a:lvl3pPr>
      <a:lvl4pPr marL="1612900" indent="-176213"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1968500" indent="-176213"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5pPr>
      <a:lvl6pPr marL="2425700" indent="-176213"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6pPr>
      <a:lvl7pPr marL="2882900" indent="-176213"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7pPr>
      <a:lvl8pPr marL="3340100" indent="-176213"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8pPr>
      <a:lvl9pPr marL="3797300" indent="-176213"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9pPr>
    </p:bodyStyle>
    <p:otherStyle>
      <a:defPPr>
        <a:defRPr lang="es-B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5.xml"/><Relationship Id="rId1" Type="http://schemas.openxmlformats.org/officeDocument/2006/relationships/vmlDrawing" Target="../drawings/vmlDrawing7.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5.xml"/><Relationship Id="rId1" Type="http://schemas.openxmlformats.org/officeDocument/2006/relationships/vmlDrawing" Target="../drawings/vmlDrawing8.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5.xml"/><Relationship Id="rId1" Type="http://schemas.openxmlformats.org/officeDocument/2006/relationships/vmlDrawing" Target="../drawings/vmlDrawing9.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10.vml"/><Relationship Id="rId4" Type="http://schemas.openxmlformats.org/officeDocument/2006/relationships/oleObject" Target="../embeddings/oleObject11.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1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2.xml"/><Relationship Id="rId1" Type="http://schemas.openxmlformats.org/officeDocument/2006/relationships/vmlDrawing" Target="../drawings/vmlDrawing12.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2.xml"/><Relationship Id="rId1" Type="http://schemas.openxmlformats.org/officeDocument/2006/relationships/vmlDrawing" Target="../drawings/vmlDrawing13.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2.xml"/><Relationship Id="rId1" Type="http://schemas.openxmlformats.org/officeDocument/2006/relationships/vmlDrawing" Target="../drawings/vmlDrawing14.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s-ES" sz="6000" smtClean="0"/>
              <a:t>DEUDA TRIBUTARIA</a:t>
            </a:r>
          </a:p>
        </p:txBody>
      </p:sp>
      <p:sp>
        <p:nvSpPr>
          <p:cNvPr id="2052" name="Text Box 4"/>
          <p:cNvSpPr txBox="1">
            <a:spLocks noChangeArrowheads="1"/>
          </p:cNvSpPr>
          <p:nvPr/>
        </p:nvSpPr>
        <p:spPr bwMode="auto">
          <a:xfrm>
            <a:off x="1370013" y="5734050"/>
            <a:ext cx="6400800" cy="366713"/>
          </a:xfrm>
          <a:prstGeom prst="rect">
            <a:avLst/>
          </a:prstGeom>
          <a:noFill/>
          <a:ln w="9525" algn="ctr">
            <a:noFill/>
            <a:miter lim="800000"/>
            <a:headEnd/>
            <a:tailEnd/>
          </a:ln>
          <a:effectLst/>
        </p:spPr>
        <p:txBody>
          <a:bodyPr>
            <a:spAutoFit/>
          </a:bodyPr>
          <a:lstStyle/>
          <a:p>
            <a:pPr eaLnBrk="1" hangingPunct="1">
              <a:spcBef>
                <a:spcPct val="20000"/>
              </a:spcBef>
              <a:defRPr/>
            </a:pPr>
            <a:r>
              <a:rPr lang="es-ES" sz="1800">
                <a:effectLst>
                  <a:outerShdw blurRad="38100" dist="38100" dir="2700000" algn="tl">
                    <a:srgbClr val="000000"/>
                  </a:outerShdw>
                </a:effectLst>
              </a:rPr>
              <a:t>Preparado Por : Lic. Jorge Alberto Akamine Toledo</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defRPr/>
            </a:pPr>
            <a:r>
              <a:rPr lang="es-ES" sz="3600" smtClean="0"/>
              <a:t>PROCEDIMIENTO DE CÁLCULO LEY 2492</a:t>
            </a:r>
            <a:br>
              <a:rPr lang="es-ES" sz="3600" smtClean="0"/>
            </a:br>
            <a:r>
              <a:rPr lang="es-ES" sz="3200" smtClean="0"/>
              <a:t> </a:t>
            </a:r>
            <a:r>
              <a:rPr lang="es-ES" sz="2400" b="0" smtClean="0"/>
              <a:t>TRIBUTO OMITIDO (INCLUYE MV)</a:t>
            </a:r>
          </a:p>
        </p:txBody>
      </p:sp>
      <p:graphicFrame>
        <p:nvGraphicFramePr>
          <p:cNvPr id="7170" name="Object 5"/>
          <p:cNvGraphicFramePr>
            <a:graphicFrameLocks noChangeAspect="1"/>
          </p:cNvGraphicFramePr>
          <p:nvPr>
            <p:ph sz="half" idx="1"/>
          </p:nvPr>
        </p:nvGraphicFramePr>
        <p:xfrm>
          <a:off x="2538413" y="2066925"/>
          <a:ext cx="3487737" cy="654050"/>
        </p:xfrm>
        <a:graphic>
          <a:graphicData uri="http://schemas.openxmlformats.org/presentationml/2006/ole">
            <p:oleObj spid="_x0000_s7170" name="Ecuación" r:id="rId3" imgW="1218960" imgH="228600" progId="Equation.3">
              <p:embed/>
            </p:oleObj>
          </a:graphicData>
        </a:graphic>
      </p:graphicFrame>
      <p:sp>
        <p:nvSpPr>
          <p:cNvPr id="149507" name="Rectangle 3"/>
          <p:cNvSpPr>
            <a:spLocks noGrp="1" noChangeArrowheads="1"/>
          </p:cNvSpPr>
          <p:nvPr>
            <p:ph type="body" sz="half" idx="2"/>
          </p:nvPr>
        </p:nvSpPr>
        <p:spPr>
          <a:xfrm>
            <a:off x="457200" y="2924175"/>
            <a:ext cx="8229600" cy="3201988"/>
          </a:xfrm>
        </p:spPr>
        <p:txBody>
          <a:bodyPr/>
          <a:lstStyle/>
          <a:p>
            <a:pPr eaLnBrk="1" hangingPunct="1">
              <a:buFont typeface="Wingdings" pitchFamily="2" charset="2"/>
              <a:buNone/>
              <a:defRPr/>
            </a:pPr>
            <a:r>
              <a:rPr lang="es-ES" sz="1800" smtClean="0"/>
              <a:t>Donde:</a:t>
            </a:r>
          </a:p>
          <a:p>
            <a:pPr eaLnBrk="1" hangingPunct="1">
              <a:buFont typeface="Wingdings" pitchFamily="2" charset="2"/>
              <a:buNone/>
              <a:defRPr/>
            </a:pPr>
            <a:endParaRPr lang="es-ES" sz="1800" smtClean="0"/>
          </a:p>
          <a:p>
            <a:pPr eaLnBrk="1" hangingPunct="1">
              <a:defRPr/>
            </a:pPr>
            <a:r>
              <a:rPr lang="es-ES" sz="1800" smtClean="0"/>
              <a:t>TO (BS).- Tributo Omitido en Bolivianos</a:t>
            </a:r>
          </a:p>
          <a:p>
            <a:pPr eaLnBrk="1" hangingPunct="1">
              <a:defRPr/>
            </a:pPr>
            <a:r>
              <a:rPr lang="es-ES" sz="1800" smtClean="0"/>
              <a:t>MV.- Mantenimiento de Valor  calculado en el paso anterior.</a:t>
            </a:r>
          </a:p>
          <a:p>
            <a:pPr eaLnBrk="1" hangingPunct="1">
              <a:defRPr/>
            </a:pPr>
            <a:endParaRPr lang="es-ES" sz="1800" smtClean="0"/>
          </a:p>
          <a:p>
            <a:pPr eaLnBrk="1" hangingPunct="1">
              <a:buFont typeface="Wingdings" pitchFamily="2" charset="2"/>
              <a:buNone/>
              <a:defRPr/>
            </a:pPr>
            <a:r>
              <a:rPr lang="es-ES" sz="1800" smtClean="0"/>
              <a:t>	</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eaLnBrk="1" hangingPunct="1">
              <a:defRPr/>
            </a:pPr>
            <a:r>
              <a:rPr lang="es-ES" sz="3600" smtClean="0"/>
              <a:t>PROCEDIMIENTO DE CÁLCULO LEY 2492</a:t>
            </a:r>
            <a:r>
              <a:rPr lang="es-ES" sz="2800" smtClean="0"/>
              <a:t> </a:t>
            </a:r>
            <a:r>
              <a:rPr lang="es-ES" sz="4000" smtClean="0"/>
              <a:t/>
            </a:r>
            <a:br>
              <a:rPr lang="es-ES" sz="4000" smtClean="0"/>
            </a:br>
            <a:r>
              <a:rPr lang="es-ES" sz="2400" b="0" smtClean="0"/>
              <a:t>INTERESES</a:t>
            </a:r>
          </a:p>
        </p:txBody>
      </p:sp>
      <p:graphicFrame>
        <p:nvGraphicFramePr>
          <p:cNvPr id="8194" name="Object 10"/>
          <p:cNvGraphicFramePr>
            <a:graphicFrameLocks noChangeAspect="1"/>
          </p:cNvGraphicFramePr>
          <p:nvPr>
            <p:ph sz="half" idx="1"/>
          </p:nvPr>
        </p:nvGraphicFramePr>
        <p:xfrm>
          <a:off x="1085850" y="1628775"/>
          <a:ext cx="6610350" cy="1201738"/>
        </p:xfrm>
        <a:graphic>
          <a:graphicData uri="http://schemas.openxmlformats.org/presentationml/2006/ole">
            <p:oleObj spid="_x0000_s8194" name="Ecuación" r:id="rId3" imgW="2933640" imgH="533160" progId="Equation.3">
              <p:embed/>
            </p:oleObj>
          </a:graphicData>
        </a:graphic>
      </p:graphicFrame>
      <p:sp>
        <p:nvSpPr>
          <p:cNvPr id="150531" name="Rectangle 3"/>
          <p:cNvSpPr>
            <a:spLocks noGrp="1" noChangeArrowheads="1"/>
          </p:cNvSpPr>
          <p:nvPr>
            <p:ph type="body" sz="half" idx="2"/>
          </p:nvPr>
        </p:nvSpPr>
        <p:spPr>
          <a:xfrm>
            <a:off x="468313" y="2852738"/>
            <a:ext cx="8229600" cy="3273425"/>
          </a:xfrm>
        </p:spPr>
        <p:txBody>
          <a:bodyPr/>
          <a:lstStyle/>
          <a:p>
            <a:pPr eaLnBrk="1" hangingPunct="1">
              <a:lnSpc>
                <a:spcPct val="80000"/>
              </a:lnSpc>
              <a:buFont typeface="Wingdings" pitchFamily="2" charset="2"/>
              <a:buNone/>
              <a:defRPr/>
            </a:pPr>
            <a:r>
              <a:rPr lang="es-ES" sz="1800" smtClean="0"/>
              <a:t>Donde: </a:t>
            </a:r>
          </a:p>
          <a:p>
            <a:pPr eaLnBrk="1" hangingPunct="1">
              <a:lnSpc>
                <a:spcPct val="80000"/>
              </a:lnSpc>
              <a:defRPr/>
            </a:pPr>
            <a:r>
              <a:rPr lang="es-ES" sz="1800" smtClean="0"/>
              <a:t>TO (BS).- Tributo Omitido en Bolivianos.</a:t>
            </a:r>
          </a:p>
          <a:p>
            <a:pPr eaLnBrk="1" hangingPunct="1">
              <a:lnSpc>
                <a:spcPct val="80000"/>
              </a:lnSpc>
              <a:defRPr/>
            </a:pPr>
            <a:r>
              <a:rPr lang="es-ES" sz="1800" smtClean="0"/>
              <a:t>UFV(FV).- Unidad de Fomento de Vivienda de la fecha de Vencimiento.</a:t>
            </a:r>
          </a:p>
          <a:p>
            <a:pPr eaLnBrk="1" hangingPunct="1">
              <a:lnSpc>
                <a:spcPct val="80000"/>
              </a:lnSpc>
              <a:defRPr/>
            </a:pPr>
            <a:r>
              <a:rPr lang="es-ES" sz="1800" smtClean="0"/>
              <a:t>r.- La tasa de interés, Tasa Activa de Paridad Referencial en UFV para el mes en que se pague la obligación, incrementada en tres puntos.</a:t>
            </a:r>
          </a:p>
          <a:p>
            <a:pPr eaLnBrk="1" hangingPunct="1">
              <a:lnSpc>
                <a:spcPct val="80000"/>
              </a:lnSpc>
              <a:defRPr/>
            </a:pPr>
            <a:r>
              <a:rPr lang="es-ES" sz="1800" smtClean="0"/>
              <a:t>n.- Numero de días de mora desde el día siguiente de la fecha de vencimiento del tributo que se declara hasta la fecha de pago de la obligación tributaria inclusive.</a:t>
            </a:r>
          </a:p>
          <a:p>
            <a:pPr eaLnBrk="1" hangingPunct="1">
              <a:lnSpc>
                <a:spcPct val="80000"/>
              </a:lnSpc>
              <a:defRPr/>
            </a:pPr>
            <a:r>
              <a:rPr lang="es-ES" sz="1800" smtClean="0"/>
              <a:t>UFV (FP).- Unidad  de Fomento de Vivienda de la Fecha de Pago</a:t>
            </a:r>
          </a:p>
          <a:p>
            <a:pPr eaLnBrk="1" hangingPunct="1">
              <a:lnSpc>
                <a:spcPct val="80000"/>
              </a:lnSpc>
              <a:defRPr/>
            </a:pPr>
            <a:r>
              <a:rPr lang="es-ES" sz="1800" smtClean="0"/>
              <a:t>TO (MV).- Tributo Omitido actualizado en el paso anterior.</a:t>
            </a:r>
          </a:p>
          <a:p>
            <a:pPr eaLnBrk="1" hangingPunct="1">
              <a:lnSpc>
                <a:spcPct val="80000"/>
              </a:lnSpc>
              <a:defRPr/>
            </a:pPr>
            <a:endParaRPr lang="es-ES" sz="1800" smtClean="0"/>
          </a:p>
          <a:p>
            <a:pPr eaLnBrk="1" hangingPunct="1">
              <a:lnSpc>
                <a:spcPct val="80000"/>
              </a:lnSpc>
              <a:buFont typeface="Wingdings" pitchFamily="2" charset="2"/>
              <a:buNone/>
              <a:defRPr/>
            </a:pPr>
            <a:r>
              <a:rPr lang="es-ES" sz="1800" smtClean="0"/>
              <a:t>	</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defRPr/>
            </a:pPr>
            <a:r>
              <a:rPr lang="es-ES" smtClean="0"/>
              <a:t>DEUDA TRIBUTARIA </a:t>
            </a:r>
          </a:p>
        </p:txBody>
      </p:sp>
      <p:sp>
        <p:nvSpPr>
          <p:cNvPr id="151555" name="Rectangle 3"/>
          <p:cNvSpPr>
            <a:spLocks noGrp="1" noChangeArrowheads="1"/>
          </p:cNvSpPr>
          <p:nvPr>
            <p:ph type="body" idx="1"/>
          </p:nvPr>
        </p:nvSpPr>
        <p:spPr/>
        <p:txBody>
          <a:bodyPr/>
          <a:lstStyle/>
          <a:p>
            <a:pPr eaLnBrk="1" hangingPunct="1">
              <a:defRPr/>
            </a:pPr>
            <a:r>
              <a:rPr lang="es-ES" smtClean="0"/>
              <a:t>El art. 9, del D.S. 27310, Reglamentario del CTB establece que en tanto se consoliden en el sistema bancario la tasa i</a:t>
            </a:r>
            <a:r>
              <a:rPr lang="es-ES" baseline="-25000" smtClean="0"/>
              <a:t>UFV</a:t>
            </a:r>
            <a:r>
              <a:rPr lang="es-ES" smtClean="0"/>
              <a:t>, se aplicará la </a:t>
            </a:r>
            <a:r>
              <a:rPr lang="es-ES" u="sng" smtClean="0"/>
              <a:t>Tasa Activa de Paridad Referencial en UFV que rija el día anterior a la fecha de pago</a:t>
            </a:r>
            <a:r>
              <a:rPr lang="es-ES" smtClean="0"/>
              <a:t>.</a:t>
            </a:r>
          </a:p>
          <a:p>
            <a:pPr eaLnBrk="1" hangingPunct="1">
              <a:defRPr/>
            </a:pPr>
            <a:endParaRPr lang="es-ES"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eaLnBrk="1" hangingPunct="1">
              <a:defRPr/>
            </a:pPr>
            <a:r>
              <a:rPr lang="es-ES" sz="3600" smtClean="0"/>
              <a:t>PROCEDIMIENTO DE CÁLCULO LEY 2492</a:t>
            </a:r>
            <a:r>
              <a:rPr lang="es-ES" sz="3200" smtClean="0"/>
              <a:t> </a:t>
            </a:r>
            <a:r>
              <a:rPr lang="es-ES" sz="4000" smtClean="0"/>
              <a:t/>
            </a:r>
            <a:br>
              <a:rPr lang="es-ES" sz="4000" smtClean="0"/>
            </a:br>
            <a:r>
              <a:rPr lang="es-ES" sz="2400" smtClean="0"/>
              <a:t>MULTA POR IDF</a:t>
            </a:r>
          </a:p>
        </p:txBody>
      </p:sp>
      <p:sp>
        <p:nvSpPr>
          <p:cNvPr id="152579" name="Rectangle 3"/>
          <p:cNvSpPr>
            <a:spLocks noGrp="1" noChangeArrowheads="1"/>
          </p:cNvSpPr>
          <p:nvPr>
            <p:ph type="body" idx="1"/>
          </p:nvPr>
        </p:nvSpPr>
        <p:spPr/>
        <p:txBody>
          <a:bodyPr/>
          <a:lstStyle/>
          <a:p>
            <a:pPr eaLnBrk="1" hangingPunct="1">
              <a:buFont typeface="Wingdings" pitchFamily="2" charset="2"/>
              <a:buNone/>
              <a:defRPr/>
            </a:pPr>
            <a:r>
              <a:rPr lang="es-ES" dirty="0" smtClean="0"/>
              <a:t>SEGÚN RND 10-037-07:</a:t>
            </a:r>
          </a:p>
          <a:p>
            <a:pPr eaLnBrk="1" hangingPunct="1">
              <a:defRPr/>
            </a:pPr>
            <a:r>
              <a:rPr lang="es-ES" dirty="0" smtClean="0"/>
              <a:t>Personas Naturales   150 </a:t>
            </a:r>
            <a:r>
              <a:rPr lang="es-ES" dirty="0" err="1" smtClean="0"/>
              <a:t>UFVs</a:t>
            </a:r>
            <a:endParaRPr lang="es-ES" dirty="0" smtClean="0"/>
          </a:p>
          <a:p>
            <a:pPr eaLnBrk="1" hangingPunct="1">
              <a:defRPr/>
            </a:pPr>
            <a:r>
              <a:rPr lang="es-ES" dirty="0" smtClean="0"/>
              <a:t>Personas Jurídicas     400 </a:t>
            </a:r>
            <a:r>
              <a:rPr lang="es-ES" dirty="0" err="1" smtClean="0"/>
              <a:t>UFVs</a:t>
            </a:r>
            <a:endParaRPr lang="es-ES" dirty="0" smtClean="0"/>
          </a:p>
          <a:p>
            <a:pPr eaLnBrk="1" hangingPunct="1">
              <a:buFont typeface="Wingdings" pitchFamily="2" charset="2"/>
              <a:buNone/>
              <a:defRPr/>
            </a:pPr>
            <a:r>
              <a:rPr lang="es-ES" dirty="0" smtClean="0"/>
              <a:t>	Las cuales deberán ser convertidas a Bolivianos utilizando la UFV de la fecha de Pago.</a:t>
            </a:r>
          </a:p>
          <a:p>
            <a:pPr eaLnBrk="1" hangingPunct="1">
              <a:buFont typeface="Wingdings" pitchFamily="2" charset="2"/>
              <a:buNone/>
              <a:defRPr/>
            </a:pPr>
            <a:endParaRPr lang="es-ES" dirty="0" smtClean="0"/>
          </a:p>
          <a:p>
            <a:pPr eaLnBrk="1" hangingPunct="1">
              <a:buFont typeface="Wingdings" pitchFamily="2" charset="2"/>
              <a:buNone/>
              <a:defRPr/>
            </a:pPr>
            <a:r>
              <a:rPr lang="es-ES" sz="2400" dirty="0" smtClean="0"/>
              <a:t>	</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4" name="Rectangle 4"/>
          <p:cNvSpPr>
            <a:spLocks noGrp="1" noChangeArrowheads="1"/>
          </p:cNvSpPr>
          <p:nvPr>
            <p:ph type="title"/>
          </p:nvPr>
        </p:nvSpPr>
        <p:spPr/>
        <p:txBody>
          <a:bodyPr/>
          <a:lstStyle/>
          <a:p>
            <a:pPr eaLnBrk="1" hangingPunct="1">
              <a:defRPr/>
            </a:pPr>
            <a:r>
              <a:rPr lang="es-ES" smtClean="0"/>
              <a:t>Pagos Parciales</a:t>
            </a:r>
          </a:p>
        </p:txBody>
      </p:sp>
      <p:sp>
        <p:nvSpPr>
          <p:cNvPr id="153605" name="Rectangle 5"/>
          <p:cNvSpPr>
            <a:spLocks noGrp="1" noChangeArrowheads="1"/>
          </p:cNvSpPr>
          <p:nvPr>
            <p:ph type="body" sz="half" idx="1"/>
          </p:nvPr>
        </p:nvSpPr>
        <p:spPr>
          <a:xfrm>
            <a:off x="457200" y="1600200"/>
            <a:ext cx="8229600" cy="3052763"/>
          </a:xfrm>
        </p:spPr>
        <p:txBody>
          <a:bodyPr/>
          <a:lstStyle/>
          <a:p>
            <a:pPr eaLnBrk="1" hangingPunct="1">
              <a:lnSpc>
                <a:spcPct val="90000"/>
              </a:lnSpc>
              <a:buFont typeface="Wingdings" pitchFamily="2" charset="2"/>
              <a:buNone/>
              <a:defRPr/>
            </a:pPr>
            <a:r>
              <a:rPr lang="es-ES" sz="2400" smtClean="0"/>
              <a:t>	A efectos de imputar los pagos a cuenta o pagos parciales (después de la fecha de vencimiento) se deberá efectuar de la siguiente forma:</a:t>
            </a:r>
          </a:p>
          <a:p>
            <a:pPr eaLnBrk="1" hangingPunct="1">
              <a:lnSpc>
                <a:spcPct val="90000"/>
              </a:lnSpc>
              <a:defRPr/>
            </a:pPr>
            <a:r>
              <a:rPr lang="es-ES" sz="2400" smtClean="0"/>
              <a:t>Los pagos parciales serán transformados a Unidades de Fomento de Vivienda a la fecha de pago.</a:t>
            </a:r>
          </a:p>
          <a:p>
            <a:pPr eaLnBrk="1" hangingPunct="1">
              <a:lnSpc>
                <a:spcPct val="90000"/>
              </a:lnSpc>
              <a:defRPr/>
            </a:pPr>
            <a:r>
              <a:rPr lang="es-ES" sz="2400" smtClean="0"/>
              <a:t>Deberán ser transformados a Valor Presente a la fecha de vencimiento de la obligación tributaria, utilizando el factor de conversión que a continuación se describe:</a:t>
            </a:r>
          </a:p>
        </p:txBody>
      </p:sp>
      <p:pic>
        <p:nvPicPr>
          <p:cNvPr id="38916" name="Picture 7"/>
          <p:cNvPicPr>
            <a:picLocks noGrp="1" noChangeAspect="1" noChangeArrowheads="1"/>
          </p:cNvPicPr>
          <p:nvPr>
            <p:ph sz="half" idx="2"/>
          </p:nvPr>
        </p:nvPicPr>
        <p:blipFill>
          <a:blip r:embed="rId2"/>
          <a:srcRect/>
          <a:stretch>
            <a:fillRect/>
          </a:stretch>
        </p:blipFill>
        <p:spPr>
          <a:xfrm>
            <a:off x="900113" y="4292600"/>
            <a:ext cx="7632700" cy="2393950"/>
          </a:xfrm>
          <a:noFill/>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8" name="Rectangle 4"/>
          <p:cNvSpPr>
            <a:spLocks noGrp="1" noChangeArrowheads="1"/>
          </p:cNvSpPr>
          <p:nvPr>
            <p:ph type="title"/>
          </p:nvPr>
        </p:nvSpPr>
        <p:spPr/>
        <p:txBody>
          <a:bodyPr/>
          <a:lstStyle/>
          <a:p>
            <a:pPr eaLnBrk="1" hangingPunct="1">
              <a:defRPr/>
            </a:pPr>
            <a:r>
              <a:rPr lang="es-ES" smtClean="0"/>
              <a:t>Pagos Parciales</a:t>
            </a:r>
          </a:p>
        </p:txBody>
      </p:sp>
      <p:sp>
        <p:nvSpPr>
          <p:cNvPr id="154627" name="Rectangle 3"/>
          <p:cNvSpPr>
            <a:spLocks noGrp="1" noChangeArrowheads="1"/>
          </p:cNvSpPr>
          <p:nvPr>
            <p:ph type="body" sz="half" idx="2"/>
          </p:nvPr>
        </p:nvSpPr>
        <p:spPr/>
        <p:txBody>
          <a:bodyPr/>
          <a:lstStyle/>
          <a:p>
            <a:pPr eaLnBrk="1" hangingPunct="1">
              <a:lnSpc>
                <a:spcPct val="80000"/>
              </a:lnSpc>
              <a:defRPr/>
            </a:pPr>
            <a:r>
              <a:rPr lang="es-ES" sz="2400" smtClean="0"/>
              <a:t>Pago Parcial 1.- Pago Parcial Expresado en Bolivianos</a:t>
            </a:r>
          </a:p>
          <a:p>
            <a:pPr eaLnBrk="1" hangingPunct="1">
              <a:lnSpc>
                <a:spcPct val="80000"/>
              </a:lnSpc>
              <a:defRPr/>
            </a:pPr>
            <a:r>
              <a:rPr lang="es-ES" sz="2400" smtClean="0"/>
              <a:t>UFV (FP).- Unidad de Fomento a la Vivienda a la fecha de pago Parcial</a:t>
            </a:r>
          </a:p>
          <a:p>
            <a:pPr eaLnBrk="1" hangingPunct="1">
              <a:lnSpc>
                <a:spcPct val="80000"/>
              </a:lnSpc>
              <a:defRPr/>
            </a:pPr>
            <a:r>
              <a:rPr lang="es-ES" sz="2400" smtClean="0"/>
              <a:t>r.- Tasa de Interés a la fecha del Pago Parcial</a:t>
            </a:r>
          </a:p>
          <a:p>
            <a:pPr eaLnBrk="1" hangingPunct="1">
              <a:lnSpc>
                <a:spcPct val="80000"/>
              </a:lnSpc>
              <a:defRPr/>
            </a:pPr>
            <a:r>
              <a:rPr lang="es-ES" sz="2400" smtClean="0"/>
              <a:t>N- Numero de días de mora de la fecha de vencimiento a la fecha del Pago Parcial</a:t>
            </a:r>
          </a:p>
        </p:txBody>
      </p:sp>
      <p:graphicFrame>
        <p:nvGraphicFramePr>
          <p:cNvPr id="9218" name="Object 6"/>
          <p:cNvGraphicFramePr>
            <a:graphicFrameLocks noChangeAspect="1"/>
          </p:cNvGraphicFramePr>
          <p:nvPr>
            <p:ph sz="half" idx="1"/>
          </p:nvPr>
        </p:nvGraphicFramePr>
        <p:xfrm>
          <a:off x="2195513" y="1554163"/>
          <a:ext cx="3717925" cy="2179637"/>
        </p:xfrm>
        <a:graphic>
          <a:graphicData uri="http://schemas.openxmlformats.org/presentationml/2006/ole">
            <p:oleObj spid="_x0000_s9218" name="Ecuación" r:id="rId3" imgW="1473120" imgH="863280" progId="Equation.3">
              <p:embed/>
            </p:oleObj>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1" name="Rectangle 3"/>
          <p:cNvSpPr>
            <a:spLocks noGrp="1" noChangeArrowheads="1"/>
          </p:cNvSpPr>
          <p:nvPr>
            <p:ph type="body" sz="half" idx="4294967295"/>
          </p:nvPr>
        </p:nvSpPr>
        <p:spPr>
          <a:xfrm>
            <a:off x="0" y="1412875"/>
            <a:ext cx="8964613" cy="5040313"/>
          </a:xfrm>
        </p:spPr>
        <p:txBody>
          <a:bodyPr/>
          <a:lstStyle/>
          <a:p>
            <a:pPr eaLnBrk="1" hangingPunct="1">
              <a:defRPr/>
            </a:pPr>
            <a:r>
              <a:rPr lang="es-ES" sz="2000" dirty="0" smtClean="0"/>
              <a:t>Ejemplo:</a:t>
            </a:r>
          </a:p>
          <a:p>
            <a:pPr eaLnBrk="1" hangingPunct="1">
              <a:defRPr/>
            </a:pPr>
            <a:endParaRPr lang="es-ES" sz="1200" dirty="0" smtClean="0"/>
          </a:p>
          <a:p>
            <a:pPr eaLnBrk="1" hangingPunct="1">
              <a:buFont typeface="Wingdings" pitchFamily="2" charset="2"/>
              <a:buNone/>
              <a:defRPr/>
            </a:pPr>
            <a:endParaRPr lang="es-ES" sz="1200" dirty="0" smtClean="0"/>
          </a:p>
          <a:p>
            <a:pPr eaLnBrk="1" hangingPunct="1">
              <a:buFont typeface="Wingdings" pitchFamily="2" charset="2"/>
              <a:buNone/>
              <a:defRPr/>
            </a:pPr>
            <a:endParaRPr lang="es-ES" sz="1200" dirty="0" smtClean="0"/>
          </a:p>
          <a:p>
            <a:pPr eaLnBrk="1" hangingPunct="1">
              <a:buFont typeface="Wingdings" pitchFamily="2" charset="2"/>
              <a:buNone/>
              <a:defRPr/>
            </a:pPr>
            <a:endParaRPr lang="es-ES" sz="1200" dirty="0" smtClean="0"/>
          </a:p>
          <a:p>
            <a:pPr eaLnBrk="1" hangingPunct="1">
              <a:buFont typeface="Wingdings" pitchFamily="2" charset="2"/>
              <a:buNone/>
              <a:defRPr/>
            </a:pPr>
            <a:endParaRPr lang="es-ES" sz="1200" dirty="0" smtClean="0"/>
          </a:p>
          <a:p>
            <a:pPr eaLnBrk="1" hangingPunct="1">
              <a:buFont typeface="Wingdings" pitchFamily="2" charset="2"/>
              <a:buNone/>
              <a:defRPr/>
            </a:pPr>
            <a:endParaRPr lang="es-ES" sz="1200" dirty="0" smtClean="0"/>
          </a:p>
          <a:p>
            <a:pPr eaLnBrk="1" hangingPunct="1">
              <a:buFont typeface="Wingdings" pitchFamily="2" charset="2"/>
              <a:buNone/>
              <a:defRPr/>
            </a:pPr>
            <a:endParaRPr lang="es-ES" sz="1200" dirty="0" smtClean="0"/>
          </a:p>
          <a:p>
            <a:pPr eaLnBrk="1" hangingPunct="1">
              <a:buFont typeface="Wingdings" pitchFamily="2" charset="2"/>
              <a:buNone/>
              <a:defRPr/>
            </a:pPr>
            <a:endParaRPr lang="es-ES" sz="1200" dirty="0" smtClean="0"/>
          </a:p>
          <a:p>
            <a:pPr eaLnBrk="1" hangingPunct="1">
              <a:buFont typeface="Wingdings" pitchFamily="2" charset="2"/>
              <a:buNone/>
              <a:defRPr/>
            </a:pPr>
            <a:endParaRPr lang="es-ES" sz="1200" dirty="0" smtClean="0"/>
          </a:p>
          <a:p>
            <a:pPr eaLnBrk="1" hangingPunct="1">
              <a:buFont typeface="Wingdings" pitchFamily="2" charset="2"/>
              <a:buNone/>
              <a:defRPr/>
            </a:pPr>
            <a:r>
              <a:rPr lang="es-CO" sz="1400" dirty="0" smtClean="0">
                <a:effectLst/>
              </a:rPr>
              <a:t>El importe cancelado debe convertirse en Unidad de Fomento de Vivienda a la fecha de pago:</a:t>
            </a:r>
          </a:p>
          <a:p>
            <a:pPr eaLnBrk="1" hangingPunct="1">
              <a:buFont typeface="Wingdings" pitchFamily="2" charset="2"/>
              <a:buNone/>
              <a:defRPr/>
            </a:pPr>
            <a:endParaRPr lang="es-CO" sz="1400" dirty="0" smtClean="0">
              <a:effectLst/>
            </a:endParaRPr>
          </a:p>
          <a:p>
            <a:pPr eaLnBrk="1" hangingPunct="1">
              <a:buFont typeface="Wingdings" pitchFamily="2" charset="2"/>
              <a:buNone/>
              <a:defRPr/>
            </a:pPr>
            <a:endParaRPr lang="es-CO" sz="1400" dirty="0" smtClean="0">
              <a:effectLst/>
            </a:endParaRPr>
          </a:p>
          <a:p>
            <a:pPr eaLnBrk="1" hangingPunct="1">
              <a:buFont typeface="Wingdings" pitchFamily="2" charset="2"/>
              <a:buNone/>
              <a:defRPr/>
            </a:pPr>
            <a:endParaRPr lang="es-CO" sz="1400" dirty="0" smtClean="0">
              <a:effectLst/>
            </a:endParaRPr>
          </a:p>
          <a:p>
            <a:pPr eaLnBrk="1" hangingPunct="1">
              <a:buFont typeface="Wingdings" pitchFamily="2" charset="2"/>
              <a:buNone/>
              <a:defRPr/>
            </a:pPr>
            <a:endParaRPr lang="es-CO" sz="1400" dirty="0" smtClean="0">
              <a:effectLst/>
            </a:endParaRPr>
          </a:p>
          <a:p>
            <a:pPr eaLnBrk="1" hangingPunct="1">
              <a:buFont typeface="Wingdings" pitchFamily="2" charset="2"/>
              <a:buNone/>
              <a:defRPr/>
            </a:pPr>
            <a:endParaRPr lang="es-CO" sz="1400" dirty="0" smtClean="0">
              <a:effectLst/>
            </a:endParaRPr>
          </a:p>
          <a:p>
            <a:pPr eaLnBrk="1" hangingPunct="1">
              <a:buFont typeface="Wingdings" pitchFamily="2" charset="2"/>
              <a:buNone/>
              <a:defRPr/>
            </a:pPr>
            <a:endParaRPr lang="es-CO" sz="1400" dirty="0" smtClean="0">
              <a:effectLst/>
            </a:endParaRPr>
          </a:p>
          <a:p>
            <a:pPr eaLnBrk="1" hangingPunct="1">
              <a:buFont typeface="Wingdings" pitchFamily="2" charset="2"/>
              <a:buNone/>
              <a:defRPr/>
            </a:pPr>
            <a:endParaRPr lang="es-CO" sz="1400" dirty="0" smtClean="0">
              <a:effectLst/>
            </a:endParaRPr>
          </a:p>
          <a:p>
            <a:pPr eaLnBrk="1" hangingPunct="1">
              <a:buFont typeface="Wingdings" pitchFamily="2" charset="2"/>
              <a:buNone/>
              <a:defRPr/>
            </a:pPr>
            <a:endParaRPr lang="es-CO" sz="1400" dirty="0" smtClean="0">
              <a:effectLst/>
            </a:endParaRPr>
          </a:p>
          <a:p>
            <a:pPr algn="just" eaLnBrk="1" hangingPunct="1">
              <a:spcBef>
                <a:spcPct val="0"/>
              </a:spcBef>
              <a:buClrTx/>
              <a:buFontTx/>
              <a:buNone/>
              <a:defRPr/>
            </a:pPr>
            <a:r>
              <a:rPr lang="es-CO" sz="1200" dirty="0" smtClean="0">
                <a:effectLst/>
              </a:rPr>
              <a:t>	El importe de 20.267UFV, debe ser </a:t>
            </a:r>
            <a:r>
              <a:rPr lang="es-CO" sz="1200" dirty="0" err="1" smtClean="0">
                <a:effectLst/>
              </a:rPr>
              <a:t>reliquidado</a:t>
            </a:r>
            <a:r>
              <a:rPr lang="es-CO" sz="1200" dirty="0" smtClean="0">
                <a:effectLst/>
              </a:rPr>
              <a:t> a la fecha de pago definitivo, utilizando la fórmula de la Deuda Tributaria.  En caso de existir otro pago parcial, se debe realizar el cálculo de la misma forma descrita.</a:t>
            </a:r>
            <a:endParaRPr lang="es-ES" sz="1200" dirty="0" smtClean="0"/>
          </a:p>
        </p:txBody>
      </p:sp>
      <p:sp>
        <p:nvSpPr>
          <p:cNvPr id="155949" name="Rectangle 301"/>
          <p:cNvSpPr>
            <a:spLocks noGrp="1" noChangeArrowheads="1"/>
          </p:cNvSpPr>
          <p:nvPr>
            <p:ph type="title" sz="quarter"/>
          </p:nvPr>
        </p:nvSpPr>
        <p:spPr/>
        <p:txBody>
          <a:bodyPr/>
          <a:lstStyle/>
          <a:p>
            <a:pPr eaLnBrk="1" hangingPunct="1">
              <a:defRPr/>
            </a:pPr>
            <a:r>
              <a:rPr lang="es-ES" dirty="0" smtClean="0"/>
              <a:t>Pagos Parciales</a:t>
            </a:r>
          </a:p>
        </p:txBody>
      </p:sp>
      <p:graphicFrame>
        <p:nvGraphicFramePr>
          <p:cNvPr id="156037" name="Group 389"/>
          <p:cNvGraphicFramePr>
            <a:graphicFrameLocks noGrp="1"/>
          </p:cNvGraphicFramePr>
          <p:nvPr>
            <p:ph sz="quarter" idx="1"/>
          </p:nvPr>
        </p:nvGraphicFramePr>
        <p:xfrm>
          <a:off x="323850" y="1844675"/>
          <a:ext cx="8353425" cy="1592263"/>
        </p:xfrm>
        <a:graphic>
          <a:graphicData uri="http://schemas.openxmlformats.org/drawingml/2006/table">
            <a:tbl>
              <a:tblPr/>
              <a:tblGrid>
                <a:gridCol w="2371725"/>
                <a:gridCol w="2025650"/>
                <a:gridCol w="2595563"/>
                <a:gridCol w="1360487"/>
              </a:tblGrid>
              <a:tr h="215900">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Periodo en Mora</a:t>
                      </a:r>
                      <a:endPar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Diciembre/2003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Nº de días Mora</a:t>
                      </a:r>
                      <a:endPar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255588">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Tributo Omitido</a:t>
                      </a:r>
                      <a:endPar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28.898.-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Tasa de Interés</a:t>
                      </a:r>
                      <a:endPar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12.24%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257175">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Fecha de Vencimiento</a:t>
                      </a:r>
                      <a:endPar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15 de enero 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UFV Fecha Vencimiento</a:t>
                      </a:r>
                      <a:endPar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1.04205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257175">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Fecha 1er. Pago</a:t>
                      </a:r>
                      <a:endPar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17 de febrero 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UFV Fecha 1er. Pago</a:t>
                      </a:r>
                      <a:endPar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1.04593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373063">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Importe Cancelado</a:t>
                      </a:r>
                      <a:endPar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Bs 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endParaRPr kumimoji="0" lang="es-B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endParaRPr kumimoji="0" lang="es-BO"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bl>
          </a:graphicData>
        </a:graphic>
      </p:graphicFrame>
      <p:graphicFrame>
        <p:nvGraphicFramePr>
          <p:cNvPr id="156051" name="Group 403"/>
          <p:cNvGraphicFramePr>
            <a:graphicFrameLocks noGrp="1"/>
          </p:cNvGraphicFramePr>
          <p:nvPr>
            <p:ph sz="quarter" idx="2"/>
          </p:nvPr>
        </p:nvGraphicFramePr>
        <p:xfrm>
          <a:off x="214313" y="5429250"/>
          <a:ext cx="4248150" cy="518160"/>
        </p:xfrm>
        <a:graphic>
          <a:graphicData uri="http://schemas.openxmlformats.org/drawingml/2006/table">
            <a:tbl>
              <a:tblPr/>
              <a:tblGrid>
                <a:gridCol w="719138"/>
                <a:gridCol w="566737"/>
                <a:gridCol w="1573213"/>
                <a:gridCol w="287337"/>
                <a:gridCol w="1101725"/>
              </a:tblGrid>
              <a:tr h="504825">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pPr>
                      <a:r>
                        <a:rPr kumimoji="0" lang="es-ES_tradnl"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TO</a:t>
                      </a:r>
                      <a:r>
                        <a:rPr kumimoji="0" lang="es-ES_tradnl" sz="1400" b="1" i="0" u="none" strike="noStrike" cap="none" normalizeH="0" baseline="-3000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UFV</a:t>
                      </a:r>
                      <a:endParaRPr kumimoji="0" lang="es-ES_tradnl"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pPr>
                      <a:r>
                        <a:rPr kumimoji="0" lang="es-ES_tradnl"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pPr>
                      <a:r>
                        <a:rPr kumimoji="0" lang="es-ES_tradnl"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7.649</a:t>
                      </a:r>
                      <a:r>
                        <a:rPr kumimoji="0" lang="es-ES_tradnl" sz="14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UFV</a:t>
                      </a:r>
                      <a:endParaRPr kumimoji="0" lang="es-ES"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Times New Roman" pitchFamily="18" charset="0"/>
                        <a:cs typeface="Tahoma" pitchFamily="34" charset="0"/>
                      </a:endParaRPr>
                    </a:p>
                    <a:p>
                      <a:pPr marL="0" marR="0" lvl="0" indent="0" algn="ctr" defTabSz="914400" rtl="0" eaLnBrk="0" fontAlgn="base" latinLnBrk="0" hangingPunct="0">
                        <a:lnSpc>
                          <a:spcPct val="100000"/>
                        </a:lnSpc>
                        <a:spcBef>
                          <a:spcPct val="0"/>
                        </a:spcBef>
                        <a:spcAft>
                          <a:spcPct val="0"/>
                        </a:spcAft>
                        <a:buClr>
                          <a:srgbClr val="FFCC66"/>
                        </a:buClr>
                        <a:buSzTx/>
                        <a:buFont typeface="Wingdings" pitchFamily="2" charset="2"/>
                        <a:buNone/>
                        <a:tabLst/>
                      </a:pPr>
                      <a:r>
                        <a:rPr kumimoji="0" lang="es-ES_tradnl"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(1+0.1224/360)</a:t>
                      </a:r>
                      <a:r>
                        <a:rPr kumimoji="0" lang="es-ES_tradnl" sz="14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33</a:t>
                      </a: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pPr>
                      <a:r>
                        <a:rPr kumimoji="0" lang="es-ES_tradnl"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a:t>
                      </a:r>
                      <a:endParaRPr kumimoji="0" lang="es-ES_tradnl"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pPr>
                      <a:r>
                        <a:rPr kumimoji="0" lang="es-ES_tradnl" sz="1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7.564</a:t>
                      </a:r>
                      <a:r>
                        <a:rPr kumimoji="0" lang="es-ES_tradnl" sz="1400" b="1" i="0" u="none" strike="noStrike" cap="none" normalizeH="0" baseline="-3000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UFV</a:t>
                      </a:r>
                      <a:endParaRPr kumimoji="0" lang="es-ES_tradnl" sz="14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6040" name="Group 392"/>
          <p:cNvGraphicFramePr>
            <a:graphicFrameLocks noGrp="1"/>
          </p:cNvGraphicFramePr>
          <p:nvPr>
            <p:ph sz="quarter" idx="3"/>
          </p:nvPr>
        </p:nvGraphicFramePr>
        <p:xfrm>
          <a:off x="4572000" y="4076700"/>
          <a:ext cx="4038600" cy="1920240"/>
        </p:xfrm>
        <a:graphic>
          <a:graphicData uri="http://schemas.openxmlformats.org/drawingml/2006/table">
            <a:tbl>
              <a:tblPr/>
              <a:tblGrid>
                <a:gridCol w="2884488"/>
                <a:gridCol w="1154112"/>
              </a:tblGrid>
              <a:tr h="236538">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C O N C E P T O</a:t>
                      </a:r>
                      <a:endPar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DATOS</a:t>
                      </a:r>
                      <a:endPar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r>
              <a:tr h="236538">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Impuesto Determinado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28.898</a:t>
                      </a:r>
                      <a:r>
                        <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236538">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Pago Parcial </a:t>
                      </a:r>
                      <a:r>
                        <a:rPr kumimoji="0" lang="es-CO" sz="12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UFV</a:t>
                      </a:r>
                      <a:endPar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7.564.-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238125">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(-)Pago Parcial en Bs. (UFV</a:t>
                      </a:r>
                      <a:r>
                        <a:rPr kumimoji="0" lang="es-CO" sz="12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FV</a:t>
                      </a:r>
                      <a:r>
                        <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7.882.-</a:t>
                      </a:r>
                      <a:endPar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236538">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Total Tributo Omitido (Bs)</a:t>
                      </a:r>
                      <a:endPar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21.016.-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236538">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M.I.D.F.</a:t>
                      </a:r>
                      <a:r>
                        <a:rPr kumimoji="0" lang="es-CO" sz="12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BS</a:t>
                      </a:r>
                      <a:endPar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105.-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236538">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DEUDA TRIBUTARIA</a:t>
                      </a:r>
                      <a:endPar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2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21.121.-</a:t>
                      </a:r>
                      <a:endParaRPr kumimoji="0" lang="es-CO"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bl>
          </a:graphicData>
        </a:graphic>
      </p:graphicFrame>
      <p:graphicFrame>
        <p:nvGraphicFramePr>
          <p:cNvPr id="156042" name="Group 394"/>
          <p:cNvGraphicFramePr>
            <a:graphicFrameLocks noGrp="1"/>
          </p:cNvGraphicFramePr>
          <p:nvPr>
            <p:ph sz="quarter" idx="4"/>
          </p:nvPr>
        </p:nvGraphicFramePr>
        <p:xfrm>
          <a:off x="285750" y="4429125"/>
          <a:ext cx="4103688" cy="755651"/>
        </p:xfrm>
        <a:graphic>
          <a:graphicData uri="http://schemas.openxmlformats.org/drawingml/2006/table">
            <a:tbl>
              <a:tblPr/>
              <a:tblGrid>
                <a:gridCol w="839788"/>
                <a:gridCol w="384175"/>
                <a:gridCol w="1131887"/>
                <a:gridCol w="492125"/>
                <a:gridCol w="1255713"/>
              </a:tblGrid>
              <a:tr h="360363">
                <a:tc rowSpan="2">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pPr>
                      <a:r>
                        <a:rPr kumimoji="0" lang="es-ES_tradnl" sz="1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TO</a:t>
                      </a:r>
                      <a:r>
                        <a:rPr kumimoji="0" lang="es-ES_tradnl" sz="1200" b="1" i="0" u="none" strike="noStrike" cap="none" normalizeH="0" baseline="-3000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UFV</a:t>
                      </a:r>
                      <a:endParaRPr kumimoji="0" lang="es-ES_tradnl" sz="12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endParaRPr>
                    </a:p>
                  </a:txBody>
                  <a:tcPr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pPr>
                      <a:r>
                        <a:rPr kumimoji="0" lang="es-ES_tradnl"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pPr>
                      <a:r>
                        <a:rPr kumimoji="0" lang="es-ES_tradnl"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8.000</a:t>
                      </a:r>
                      <a:r>
                        <a:rPr kumimoji="0" lang="es-ES_tradnl" sz="12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Bs</a:t>
                      </a:r>
                      <a:endParaRPr kumimoji="0" lang="es-ES_tradnl"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pPr>
                      <a:r>
                        <a:rPr kumimoji="0" lang="es-ES_tradnl"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 =</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pPr>
                      <a:r>
                        <a:rPr kumimoji="0" lang="es-ES_tradnl" sz="12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   7.649</a:t>
                      </a:r>
                      <a:r>
                        <a:rPr kumimoji="0" lang="es-ES_tradnl" sz="1200" b="0" i="0" u="none" strike="noStrike" cap="none" normalizeH="0" baseline="-3000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rPr>
                        <a:t>UFV</a:t>
                      </a:r>
                      <a:endParaRPr kumimoji="0" lang="es-ES_tradnl" sz="12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Tahoma" pitchFamily="34" charset="0"/>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vMerge="1">
                  <a:txBody>
                    <a:bodyPr/>
                    <a:lstStyle/>
                    <a:p>
                      <a:endParaRPr lang="es-BO"/>
                    </a:p>
                  </a:txBody>
                  <a:tcPr/>
                </a:tc>
                <a:tc vMerge="1">
                  <a:txBody>
                    <a:bodyPr/>
                    <a:lstStyle/>
                    <a:p>
                      <a:endParaRPr lang="es-BO"/>
                    </a:p>
                  </a:txBody>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pPr>
                      <a:r>
                        <a:rPr kumimoji="0" lang="es-ES_tradnl" sz="12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1.04593</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BO"/>
                    </a:p>
                  </a:txBody>
                  <a:tcPr/>
                </a:tc>
                <a:tc vMerge="1">
                  <a:txBody>
                    <a:bodyPr/>
                    <a:lstStyle/>
                    <a:p>
                      <a:endParaRPr lang="es-BO"/>
                    </a:p>
                  </a:txBody>
                  <a:tcPr/>
                </a:tc>
              </a:tr>
            </a:tbl>
          </a:graphicData>
        </a:graphic>
      </p:graphicFrame>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es-ES" sz="3600" smtClean="0"/>
              <a:t>PROCEDIMIENTO PARA DDJJ FUERA DE TERMINO LEY 1340</a:t>
            </a:r>
          </a:p>
        </p:txBody>
      </p:sp>
      <p:sp>
        <p:nvSpPr>
          <p:cNvPr id="163843" name="Rectangle 3"/>
          <p:cNvSpPr>
            <a:spLocks noGrp="1" noChangeArrowheads="1"/>
          </p:cNvSpPr>
          <p:nvPr>
            <p:ph type="body" sz="half" idx="1"/>
          </p:nvPr>
        </p:nvSpPr>
        <p:spPr/>
        <p:txBody>
          <a:bodyPr/>
          <a:lstStyle/>
          <a:p>
            <a:pPr eaLnBrk="1" hangingPunct="1">
              <a:lnSpc>
                <a:spcPct val="80000"/>
              </a:lnSpc>
              <a:defRPr/>
            </a:pPr>
            <a:r>
              <a:rPr lang="es-ES" sz="1800" smtClean="0"/>
              <a:t>COMPONENTES:</a:t>
            </a:r>
          </a:p>
          <a:p>
            <a:pPr eaLnBrk="1" hangingPunct="1">
              <a:lnSpc>
                <a:spcPct val="80000"/>
              </a:lnSpc>
              <a:defRPr/>
            </a:pPr>
            <a:endParaRPr lang="es-ES" sz="1800" smtClean="0"/>
          </a:p>
          <a:p>
            <a:pPr eaLnBrk="1" hangingPunct="1">
              <a:lnSpc>
                <a:spcPct val="80000"/>
              </a:lnSpc>
              <a:defRPr/>
            </a:pPr>
            <a:r>
              <a:rPr lang="es-ES" sz="1800" smtClean="0"/>
              <a:t>Mantenimiento de Valor, Art. 59:	</a:t>
            </a:r>
          </a:p>
          <a:p>
            <a:pPr eaLnBrk="1" hangingPunct="1">
              <a:lnSpc>
                <a:spcPct val="80000"/>
              </a:lnSpc>
              <a:defRPr/>
            </a:pPr>
            <a:endParaRPr lang="es-ES" sz="1800" smtClean="0"/>
          </a:p>
          <a:p>
            <a:pPr eaLnBrk="1" hangingPunct="1">
              <a:lnSpc>
                <a:spcPct val="80000"/>
              </a:lnSpc>
              <a:defRPr/>
            </a:pPr>
            <a:r>
              <a:rPr lang="es-ES" sz="1800" smtClean="0"/>
              <a:t>A este efecto se debe tomar en cuenta La Ley Nº 2434 de 21-12-02,</a:t>
            </a:r>
          </a:p>
          <a:p>
            <a:pPr eaLnBrk="1" hangingPunct="1">
              <a:lnSpc>
                <a:spcPct val="80000"/>
              </a:lnSpc>
              <a:defRPr/>
            </a:pPr>
            <a:endParaRPr lang="es-ES" sz="1800" smtClean="0"/>
          </a:p>
          <a:p>
            <a:pPr eaLnBrk="1" hangingPunct="1">
              <a:lnSpc>
                <a:spcPct val="80000"/>
              </a:lnSpc>
              <a:defRPr/>
            </a:pPr>
            <a:r>
              <a:rPr lang="es-ES" sz="1800" smtClean="0"/>
              <a:t>Decreto Supremo Nº 27028 de 08-05-03 que dispone el uso de la UFV, para la actualización de adeudos tributarios.</a:t>
            </a:r>
          </a:p>
        </p:txBody>
      </p:sp>
      <p:graphicFrame>
        <p:nvGraphicFramePr>
          <p:cNvPr id="10242" name="Object 14"/>
          <p:cNvGraphicFramePr>
            <a:graphicFrameLocks noChangeAspect="1"/>
          </p:cNvGraphicFramePr>
          <p:nvPr>
            <p:ph sz="half" idx="2"/>
          </p:nvPr>
        </p:nvGraphicFramePr>
        <p:xfrm>
          <a:off x="2124075" y="3860800"/>
          <a:ext cx="4538663" cy="1127125"/>
        </p:xfrm>
        <a:graphic>
          <a:graphicData uri="http://schemas.openxmlformats.org/presentationml/2006/ole">
            <p:oleObj spid="_x0000_s10242" name="Ecuación" r:id="rId3" imgW="1942920" imgH="482400" progId="Equation.3">
              <p:embed/>
            </p:oleObj>
          </a:graphicData>
        </a:graphic>
      </p:graphicFrame>
      <p:graphicFrame>
        <p:nvGraphicFramePr>
          <p:cNvPr id="10243" name="Object 16"/>
          <p:cNvGraphicFramePr>
            <a:graphicFrameLocks noChangeAspect="1"/>
          </p:cNvGraphicFramePr>
          <p:nvPr>
            <p:ph sz="quarter" idx="4294967295"/>
          </p:nvPr>
        </p:nvGraphicFramePr>
        <p:xfrm>
          <a:off x="1836738" y="5038725"/>
          <a:ext cx="5184775" cy="1150938"/>
        </p:xfrm>
        <a:graphic>
          <a:graphicData uri="http://schemas.openxmlformats.org/presentationml/2006/ole">
            <p:oleObj spid="_x0000_s10243" name="Ecuación" r:id="rId4" imgW="2171520" imgH="482400" progId="Equation.3">
              <p:embed/>
            </p:oleObj>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defRPr/>
            </a:pPr>
            <a:r>
              <a:rPr lang="es-ES" sz="3600" smtClean="0"/>
              <a:t>PROCEDIMIENTO DE CÁLCULO LEY 1340</a:t>
            </a:r>
          </a:p>
        </p:txBody>
      </p:sp>
      <p:sp>
        <p:nvSpPr>
          <p:cNvPr id="173059" name="Rectangle 3"/>
          <p:cNvSpPr>
            <a:spLocks noGrp="1" noChangeArrowheads="1"/>
          </p:cNvSpPr>
          <p:nvPr>
            <p:ph type="body" sz="half" idx="1"/>
          </p:nvPr>
        </p:nvSpPr>
        <p:spPr>
          <a:xfrm>
            <a:off x="457200" y="1600200"/>
            <a:ext cx="8229600" cy="2981325"/>
          </a:xfrm>
        </p:spPr>
        <p:txBody>
          <a:bodyPr/>
          <a:lstStyle/>
          <a:p>
            <a:pPr eaLnBrk="1" hangingPunct="1">
              <a:buFont typeface="Wingdings" pitchFamily="2" charset="2"/>
              <a:buNone/>
              <a:defRPr/>
            </a:pPr>
            <a:r>
              <a:rPr lang="es-ES" sz="2800" smtClean="0"/>
              <a:t>INTERES, Art. 58:</a:t>
            </a:r>
          </a:p>
          <a:p>
            <a:pPr eaLnBrk="1" hangingPunct="1">
              <a:defRPr/>
            </a:pPr>
            <a:endParaRPr lang="es-ES" sz="2800" smtClean="0"/>
          </a:p>
          <a:p>
            <a:pPr eaLnBrk="1" hangingPunct="1">
              <a:defRPr/>
            </a:pPr>
            <a:r>
              <a:rPr lang="es-ES" sz="2800" smtClean="0"/>
              <a:t>	Los intereses se liquidarán desde la fecha de su vencimiento hasta el día Hábil anterior a la fecha de pago (días mora)  utilizando  la tasa activa Bancaria comercial promedio nominal:</a:t>
            </a:r>
          </a:p>
        </p:txBody>
      </p:sp>
      <p:graphicFrame>
        <p:nvGraphicFramePr>
          <p:cNvPr id="11266" name="Object 5"/>
          <p:cNvGraphicFramePr>
            <a:graphicFrameLocks noChangeAspect="1"/>
          </p:cNvGraphicFramePr>
          <p:nvPr>
            <p:ph sz="half" idx="2"/>
          </p:nvPr>
        </p:nvGraphicFramePr>
        <p:xfrm>
          <a:off x="1619250" y="5130800"/>
          <a:ext cx="5334000" cy="719138"/>
        </p:xfrm>
        <a:graphic>
          <a:graphicData uri="http://schemas.openxmlformats.org/presentationml/2006/ole">
            <p:oleObj spid="_x0000_s11266" name="Ecuación" r:id="rId3" imgW="2450880" imgH="330120" progId="Equation.3">
              <p:embed/>
            </p:oleObj>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eaLnBrk="1" hangingPunct="1">
              <a:defRPr/>
            </a:pPr>
            <a:r>
              <a:rPr lang="es-ES" sz="3600" smtClean="0"/>
              <a:t>PROCEDIMIENTO DE CÁLCULO LEY 1340</a:t>
            </a:r>
          </a:p>
        </p:txBody>
      </p:sp>
      <p:sp>
        <p:nvSpPr>
          <p:cNvPr id="174083"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s-ES" sz="2400" smtClean="0"/>
              <a:t>	</a:t>
            </a:r>
            <a:r>
              <a:rPr lang="es-ES" sz="2400" b="1" smtClean="0"/>
              <a:t>Mora (artículo 118º - Ley  1340)</a:t>
            </a:r>
          </a:p>
          <a:p>
            <a:pPr eaLnBrk="1" hangingPunct="1">
              <a:lnSpc>
                <a:spcPct val="90000"/>
              </a:lnSpc>
              <a:defRPr/>
            </a:pPr>
            <a:endParaRPr lang="es-ES" sz="2400" b="1" smtClean="0"/>
          </a:p>
          <a:p>
            <a:pPr eaLnBrk="1" hangingPunct="1">
              <a:lnSpc>
                <a:spcPct val="90000"/>
              </a:lnSpc>
              <a:defRPr/>
            </a:pPr>
            <a:r>
              <a:rPr lang="es-ES" sz="2400" smtClean="0"/>
              <a:t>La multa por mora es del 10% sobre intereses.  Sin embargo tomando en cuenta el Artículo 150º de la Ley 2492 (Código Tributario Boliviano) que señala: “Las normas tributarias no tendrán carácter retroactivo, salvo aquellas que supriman ilícitos tributarios, establezcan sanciones más benignas o…” , por lo que salvando el criterio de la norma más benigna la Mora no será considerada a efectos de cálculo de deudas anteriores al periodo noviembre 2003 ya que la Ley 2492 no contempla este tipo de sanción o contravención.</a:t>
            </a:r>
          </a:p>
          <a:p>
            <a:pPr eaLnBrk="1" hangingPunct="1">
              <a:lnSpc>
                <a:spcPct val="90000"/>
              </a:lnSpc>
              <a:defRPr/>
            </a:pPr>
            <a:endParaRPr lang="es-ES" sz="240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es-ES" smtClean="0"/>
              <a:t>DEUDA TRIBUTARIA </a:t>
            </a:r>
          </a:p>
        </p:txBody>
      </p:sp>
      <p:sp>
        <p:nvSpPr>
          <p:cNvPr id="135171" name="Rectangle 3"/>
          <p:cNvSpPr>
            <a:spLocks noGrp="1" noChangeArrowheads="1"/>
          </p:cNvSpPr>
          <p:nvPr>
            <p:ph type="body" sz="half" idx="1"/>
          </p:nvPr>
        </p:nvSpPr>
        <p:spPr>
          <a:xfrm>
            <a:off x="457200" y="1600200"/>
            <a:ext cx="8229600" cy="3413125"/>
          </a:xfrm>
        </p:spPr>
        <p:txBody>
          <a:bodyPr/>
          <a:lstStyle/>
          <a:p>
            <a:pPr eaLnBrk="1" hangingPunct="1">
              <a:defRPr/>
            </a:pPr>
            <a:r>
              <a:rPr lang="es-ES" sz="2400" dirty="0" smtClean="0"/>
              <a:t>MARCO REFERENCIAL</a:t>
            </a:r>
          </a:p>
          <a:p>
            <a:pPr lvl="1" eaLnBrk="1" hangingPunct="1">
              <a:defRPr/>
            </a:pPr>
            <a:r>
              <a:rPr lang="es-ES" sz="2000" dirty="0" smtClean="0"/>
              <a:t>Art.47 de la Ley 2492</a:t>
            </a:r>
          </a:p>
          <a:p>
            <a:pPr lvl="1" eaLnBrk="1" hangingPunct="1">
              <a:defRPr/>
            </a:pPr>
            <a:r>
              <a:rPr lang="es-ES" sz="2000" dirty="0" smtClean="0"/>
              <a:t>Art. 58, 59 y 118 de la Ley 1340</a:t>
            </a:r>
          </a:p>
          <a:p>
            <a:pPr lvl="1" eaLnBrk="1" hangingPunct="1">
              <a:defRPr/>
            </a:pPr>
            <a:r>
              <a:rPr lang="es-ES" sz="2000" dirty="0" smtClean="0"/>
              <a:t>Art.11 Decreto Supremo 27874</a:t>
            </a:r>
          </a:p>
          <a:p>
            <a:pPr lvl="1" eaLnBrk="1" hangingPunct="1">
              <a:defRPr/>
            </a:pPr>
            <a:r>
              <a:rPr lang="es-ES" sz="2000" dirty="0" smtClean="0"/>
              <a:t>Art. 8 Decreto Supremo 27310</a:t>
            </a:r>
          </a:p>
          <a:p>
            <a:pPr lvl="1" eaLnBrk="1" hangingPunct="1">
              <a:defRPr/>
            </a:pPr>
            <a:r>
              <a:rPr lang="es-ES" sz="2000" dirty="0" smtClean="0"/>
              <a:t>Art. 1 Decreto Supremo 25619</a:t>
            </a:r>
          </a:p>
          <a:p>
            <a:pPr lvl="1" eaLnBrk="1" hangingPunct="1">
              <a:defRPr/>
            </a:pPr>
            <a:r>
              <a:rPr lang="es-ES" sz="2000" dirty="0" smtClean="0"/>
              <a:t>Art. 1, 2, 3 y 6 RND 10-0006-04</a:t>
            </a:r>
          </a:p>
          <a:p>
            <a:pPr lvl="1" eaLnBrk="1" hangingPunct="1">
              <a:defRPr/>
            </a:pPr>
            <a:r>
              <a:rPr lang="es-ES" sz="2000" dirty="0" smtClean="0"/>
              <a:t>Art. 11 RND 10-0032-04</a:t>
            </a:r>
          </a:p>
          <a:p>
            <a:pPr lvl="1" eaLnBrk="1" hangingPunct="1">
              <a:defRPr/>
            </a:pPr>
            <a:r>
              <a:rPr lang="es-ES" sz="2000" dirty="0" smtClean="0"/>
              <a:t>Art. 1, 2 RND 10-0013-06</a:t>
            </a:r>
          </a:p>
          <a:p>
            <a:pPr lvl="1" eaLnBrk="1" hangingPunct="1">
              <a:defRPr/>
            </a:pPr>
            <a:r>
              <a:rPr lang="es-ES" sz="2000" dirty="0" smtClean="0"/>
              <a:t>Fórmula:</a:t>
            </a:r>
          </a:p>
        </p:txBody>
      </p:sp>
      <p:graphicFrame>
        <p:nvGraphicFramePr>
          <p:cNvPr id="1026" name="Object 10"/>
          <p:cNvGraphicFramePr>
            <a:graphicFrameLocks noChangeAspect="1"/>
          </p:cNvGraphicFramePr>
          <p:nvPr>
            <p:ph sz="half" idx="2"/>
          </p:nvPr>
        </p:nvGraphicFramePr>
        <p:xfrm>
          <a:off x="1571625" y="5500688"/>
          <a:ext cx="5499100" cy="1138237"/>
        </p:xfrm>
        <a:graphic>
          <a:graphicData uri="http://schemas.openxmlformats.org/presentationml/2006/ole">
            <p:oleObj spid="_x0000_s1026" name="Ecuación" r:id="rId3" imgW="2209680" imgH="457200" progId="Equation.3">
              <p:embed/>
            </p:oleObj>
          </a:graphicData>
        </a:graphic>
      </p:graphicFrame>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r>
              <a:rPr lang="es-ES" sz="3600" smtClean="0"/>
              <a:t>PROCEDIMIENTO DE CÁLCULO LEY 1340</a:t>
            </a:r>
          </a:p>
        </p:txBody>
      </p:sp>
      <p:sp>
        <p:nvSpPr>
          <p:cNvPr id="175107" name="Rectangle 3"/>
          <p:cNvSpPr>
            <a:spLocks noGrp="1" noChangeArrowheads="1"/>
          </p:cNvSpPr>
          <p:nvPr>
            <p:ph type="body" idx="1"/>
          </p:nvPr>
        </p:nvSpPr>
        <p:spPr/>
        <p:txBody>
          <a:bodyPr/>
          <a:lstStyle/>
          <a:p>
            <a:pPr eaLnBrk="1" hangingPunct="1">
              <a:buFont typeface="Wingdings" pitchFamily="2" charset="2"/>
              <a:buNone/>
              <a:defRPr/>
            </a:pPr>
            <a:r>
              <a:rPr lang="es-ES" sz="2800" b="1" smtClean="0"/>
              <a:t>	Multa por Incumplimiento a Deberes Formales (artículo 121º - Ley 1340)</a:t>
            </a:r>
          </a:p>
          <a:p>
            <a:pPr eaLnBrk="1" hangingPunct="1">
              <a:defRPr/>
            </a:pPr>
            <a:r>
              <a:rPr lang="es-ES" sz="2800" smtClean="0"/>
              <a:t>Se indicará el monto que corresponda a la multa del hecho generador, salvando el criterio de la más benigna a la fecha de la calificación. No obstante, los ilícitos (MIDF) que se hallan en trámite hasta antes de la vigencia de la Resolución Normativa de Directorio 10-0021-04 se desarrollan hasta su conclusión al amparo de las normas que fueron impuestas.</a:t>
            </a:r>
          </a:p>
          <a:p>
            <a:pPr eaLnBrk="1" hangingPunct="1">
              <a:defRPr/>
            </a:pPr>
            <a:endParaRPr lang="es-ES" sz="2800" smtClean="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defRPr/>
            </a:pPr>
            <a:r>
              <a:rPr lang="es-ES" sz="3600" smtClean="0"/>
              <a:t>PROCEDIMIENTO DE CÁLCULO LEY 1340</a:t>
            </a:r>
          </a:p>
        </p:txBody>
      </p:sp>
      <p:sp>
        <p:nvSpPr>
          <p:cNvPr id="177156" name="Rectangle 4"/>
          <p:cNvSpPr>
            <a:spLocks noGrp="1" noChangeArrowheads="1"/>
          </p:cNvSpPr>
          <p:nvPr>
            <p:ph type="body" sz="half" idx="1"/>
          </p:nvPr>
        </p:nvSpPr>
        <p:spPr>
          <a:xfrm>
            <a:off x="457200" y="1600200"/>
            <a:ext cx="8229600" cy="1973263"/>
          </a:xfrm>
        </p:spPr>
        <p:txBody>
          <a:bodyPr/>
          <a:lstStyle/>
          <a:p>
            <a:pPr eaLnBrk="1" hangingPunct="1">
              <a:lnSpc>
                <a:spcPct val="90000"/>
              </a:lnSpc>
              <a:buFont typeface="Wingdings" pitchFamily="2" charset="2"/>
              <a:buNone/>
              <a:defRPr/>
            </a:pPr>
            <a:r>
              <a:rPr lang="es-ES" sz="2000" smtClean="0"/>
              <a:t>	Para el cálculo de accesorios se debe considerar los siguientes aspectos:</a:t>
            </a:r>
          </a:p>
          <a:p>
            <a:pPr eaLnBrk="1" hangingPunct="1">
              <a:lnSpc>
                <a:spcPct val="90000"/>
              </a:lnSpc>
              <a:defRPr/>
            </a:pPr>
            <a:r>
              <a:rPr lang="es-ES" sz="2000" smtClean="0"/>
              <a:t>Declaraciones Juradas anteriores al  periodo Noviembre/2003</a:t>
            </a:r>
          </a:p>
          <a:p>
            <a:pPr eaLnBrk="1" hangingPunct="1">
              <a:lnSpc>
                <a:spcPct val="90000"/>
              </a:lnSpc>
              <a:defRPr/>
            </a:pPr>
            <a:r>
              <a:rPr lang="es-ES" sz="2000" smtClean="0"/>
              <a:t>Para declaraciones juradas cuyo hecho generador acaecido anterior al periodo noviembre de 2003, se efectuará del acuerdo al siguiente procedimiento de cálculo:</a:t>
            </a:r>
          </a:p>
        </p:txBody>
      </p:sp>
      <p:graphicFrame>
        <p:nvGraphicFramePr>
          <p:cNvPr id="177256" name="Group 104"/>
          <p:cNvGraphicFramePr>
            <a:graphicFrameLocks noGrp="1"/>
          </p:cNvGraphicFramePr>
          <p:nvPr>
            <p:ph sz="half" idx="2"/>
          </p:nvPr>
        </p:nvGraphicFramePr>
        <p:xfrm>
          <a:off x="250825" y="3716338"/>
          <a:ext cx="8507413" cy="2413511"/>
        </p:xfrm>
        <a:graphic>
          <a:graphicData uri="http://schemas.openxmlformats.org/drawingml/2006/table">
            <a:tbl>
              <a:tblPr/>
              <a:tblGrid>
                <a:gridCol w="2160588"/>
                <a:gridCol w="2089150"/>
                <a:gridCol w="3167062"/>
                <a:gridCol w="1090613"/>
              </a:tblGrid>
              <a:tr h="417513">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Periodo en Mora</a:t>
                      </a:r>
                      <a:endParaRPr kumimoji="0" lang="es-CO"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Julio/2002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Tasa de Interés</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13.79%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415925">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Fecha de Vencimiento</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15 de agosto 2002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$us. Fecha de Vecto.</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7.26</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417513">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Fecha de Pago</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17 de febrero 2004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$us. 26 de Diciembre 2002</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7.49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415925">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Tributo Omitido</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28.898.-</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UFV 26 de Diciembre 2002</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1.00815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492125">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Nº de días Mora</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550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UFV Fecha de Pago</a:t>
                      </a:r>
                    </a:p>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 día 16/02/04)</a:t>
                      </a:r>
                      <a:endParaRPr kumimoji="0" lang="es-CO"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1.04581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bl>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defRPr/>
            </a:pPr>
            <a:r>
              <a:rPr lang="es-ES" sz="3600" smtClean="0"/>
              <a:t>PROCEDIMIENTO DE CÁLCULO LEY 1340</a:t>
            </a:r>
          </a:p>
        </p:txBody>
      </p:sp>
      <p:sp>
        <p:nvSpPr>
          <p:cNvPr id="179203" name="Rectangle 3"/>
          <p:cNvSpPr>
            <a:spLocks noGrp="1" noChangeArrowheads="1"/>
          </p:cNvSpPr>
          <p:nvPr>
            <p:ph type="body" sz="half" idx="1"/>
          </p:nvPr>
        </p:nvSpPr>
        <p:spPr/>
        <p:txBody>
          <a:bodyPr/>
          <a:lstStyle/>
          <a:p>
            <a:pPr eaLnBrk="1" hangingPunct="1">
              <a:lnSpc>
                <a:spcPct val="90000"/>
              </a:lnSpc>
              <a:buFont typeface="Wingdings" pitchFamily="2" charset="2"/>
              <a:buNone/>
              <a:defRPr/>
            </a:pPr>
            <a:r>
              <a:rPr lang="es-ES_tradnl" sz="2400" b="1" smtClean="0"/>
              <a:t>Mantenimiento de Valor (Artículo 59º - Ley 1340)</a:t>
            </a:r>
            <a:endParaRPr lang="es-CO" sz="2400" smtClean="0"/>
          </a:p>
          <a:p>
            <a:pPr eaLnBrk="1" hangingPunct="1">
              <a:lnSpc>
                <a:spcPct val="90000"/>
              </a:lnSpc>
              <a:buFont typeface="Wingdings" pitchFamily="2" charset="2"/>
              <a:buNone/>
              <a:defRPr/>
            </a:pPr>
            <a:r>
              <a:rPr lang="es-CO" sz="2400" smtClean="0"/>
              <a:t>	El cálculo de mantenimiento de valor sobre las sumas adeudadas, opera desde la fecha de vencimiento del impuesto hasta el día hábil anterior a la fecha de pago, de la siguiente forma para deudas anteriores al 26 de diciembre de 2002:</a:t>
            </a:r>
            <a:endParaRPr lang="es-ES" sz="2400" smtClean="0"/>
          </a:p>
        </p:txBody>
      </p:sp>
      <p:graphicFrame>
        <p:nvGraphicFramePr>
          <p:cNvPr id="12290" name="Object 8"/>
          <p:cNvGraphicFramePr>
            <a:graphicFrameLocks noGrp="1" noChangeAspect="1"/>
          </p:cNvGraphicFramePr>
          <p:nvPr>
            <p:ph sz="half" idx="2"/>
          </p:nvPr>
        </p:nvGraphicFramePr>
        <p:xfrm>
          <a:off x="1258888" y="4365625"/>
          <a:ext cx="6654800" cy="968375"/>
        </p:xfrm>
        <a:graphic>
          <a:graphicData uri="http://schemas.openxmlformats.org/presentationml/2006/ole">
            <p:oleObj spid="_x0000_s12290" name="Ecuación" r:id="rId3" imgW="3314520" imgH="482400" progId="Equation.3">
              <p:embed/>
            </p:oleObj>
          </a:graphicData>
        </a:graphic>
      </p:graphicFrame>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defRPr/>
            </a:pPr>
            <a:r>
              <a:rPr lang="es-ES" sz="3600" smtClean="0"/>
              <a:t>PROCEDIMIENTO DE CÁLCULO LEY 1340</a:t>
            </a:r>
          </a:p>
        </p:txBody>
      </p:sp>
      <p:sp>
        <p:nvSpPr>
          <p:cNvPr id="180263" name="Rectangle 39"/>
          <p:cNvSpPr>
            <a:spLocks noGrp="1" noChangeArrowheads="1"/>
          </p:cNvSpPr>
          <p:nvPr>
            <p:ph type="body" sz="half" idx="1"/>
          </p:nvPr>
        </p:nvSpPr>
        <p:spPr>
          <a:xfrm>
            <a:off x="457200" y="1600200"/>
            <a:ext cx="8229600" cy="749300"/>
          </a:xfrm>
        </p:spPr>
        <p:txBody>
          <a:bodyPr/>
          <a:lstStyle/>
          <a:p>
            <a:pPr eaLnBrk="1" hangingPunct="1">
              <a:buFont typeface="Wingdings" pitchFamily="2" charset="2"/>
              <a:buNone/>
              <a:defRPr/>
            </a:pPr>
            <a:r>
              <a:rPr lang="es-ES" sz="2800" smtClean="0"/>
              <a:t>Reemplazando</a:t>
            </a:r>
          </a:p>
        </p:txBody>
      </p:sp>
      <p:graphicFrame>
        <p:nvGraphicFramePr>
          <p:cNvPr id="180283" name="Group 59"/>
          <p:cNvGraphicFramePr>
            <a:graphicFrameLocks noGrp="1"/>
          </p:cNvGraphicFramePr>
          <p:nvPr>
            <p:ph sz="half" idx="2"/>
          </p:nvPr>
        </p:nvGraphicFramePr>
        <p:xfrm>
          <a:off x="457200" y="3938588"/>
          <a:ext cx="8229600" cy="2187576"/>
        </p:xfrm>
        <a:graphic>
          <a:graphicData uri="http://schemas.openxmlformats.org/drawingml/2006/table">
            <a:tbl>
              <a:tblPr/>
              <a:tblGrid>
                <a:gridCol w="5915025"/>
                <a:gridCol w="2314575"/>
              </a:tblGrid>
              <a:tr h="658813">
                <a:tc gridSpan="2">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De donde se tiene un impuesto determinado actualizado:</a:t>
                      </a:r>
                      <a:endParaRPr kumimoji="0" lang="es-E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cap="flat">
                      <a:noFill/>
                    </a:lnL>
                    <a:lnR cap="flat">
                      <a:noFill/>
                    </a:lnR>
                    <a:lnT cap="flat">
                      <a:noFill/>
                    </a:lnT>
                    <a:lnB>
                      <a:noFill/>
                    </a:lnB>
                    <a:lnTlToBr>
                      <a:noFill/>
                    </a:lnTlToBr>
                    <a:lnBlToTr>
                      <a:noFill/>
                    </a:lnBlToTr>
                    <a:noFill/>
                  </a:tcPr>
                </a:tc>
                <a:tc hMerge="1">
                  <a:txBody>
                    <a:bodyPr/>
                    <a:lstStyle/>
                    <a:p>
                      <a:endParaRPr lang="es-BO"/>
                    </a:p>
                  </a:txBody>
                  <a:tcPr/>
                </a:tc>
              </a:tr>
              <a:tr h="511175">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Impuesto Determinado:</a:t>
                      </a:r>
                      <a:endParaRPr kumimoji="0" lang="es-E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28.898.-</a:t>
                      </a:r>
                      <a:endParaRPr kumimoji="0" lang="es-E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a:noFill/>
                    </a:lnL>
                    <a:lnR cap="flat">
                      <a:noFill/>
                    </a:lnR>
                    <a:lnT>
                      <a:noFill/>
                    </a:lnT>
                    <a:lnB>
                      <a:noFill/>
                    </a:lnB>
                    <a:lnTlToBr>
                      <a:noFill/>
                    </a:lnTlToBr>
                    <a:lnBlToTr>
                      <a:noFill/>
                    </a:lnBlToTr>
                    <a:noFill/>
                  </a:tcPr>
                </a:tc>
              </a:tr>
              <a:tr h="509588">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Mantenimiento de Valor:</a:t>
                      </a:r>
                      <a:endParaRPr kumimoji="0" lang="es-E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2.029.-</a:t>
                      </a:r>
                      <a:endParaRPr kumimoji="0" lang="es-E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CO"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I.D. ACTUALIZADO</a:t>
                      </a:r>
                      <a:endParaRPr kumimoji="0" lang="es-ES"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CO"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30.927.-</a:t>
                      </a:r>
                      <a:endParaRPr kumimoji="0" lang="es-ES"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314" name="Object 37"/>
          <p:cNvGraphicFramePr>
            <a:graphicFrameLocks noChangeAspect="1"/>
          </p:cNvGraphicFramePr>
          <p:nvPr>
            <p:ph sz="half" idx="4294967295"/>
          </p:nvPr>
        </p:nvGraphicFramePr>
        <p:xfrm>
          <a:off x="1373188" y="2492375"/>
          <a:ext cx="6172200" cy="863600"/>
        </p:xfrm>
        <a:graphic>
          <a:graphicData uri="http://schemas.openxmlformats.org/presentationml/2006/ole">
            <p:oleObj spid="_x0000_s13314" name="Ecuación" r:id="rId3" imgW="3085920" imgH="431640" progId="Equation.3">
              <p:embed/>
            </p:oleObj>
          </a:graphicData>
        </a:graphic>
      </p:graphicFrame>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defRPr/>
            </a:pPr>
            <a:r>
              <a:rPr lang="es-ES" sz="3600" smtClean="0"/>
              <a:t>PROCEDIMIENTO DE CÁLCULO LEY 1340</a:t>
            </a:r>
          </a:p>
        </p:txBody>
      </p:sp>
      <p:sp>
        <p:nvSpPr>
          <p:cNvPr id="181251" name="Rectangle 3"/>
          <p:cNvSpPr>
            <a:spLocks noGrp="1" noChangeArrowheads="1"/>
          </p:cNvSpPr>
          <p:nvPr>
            <p:ph type="body" sz="half" idx="1"/>
          </p:nvPr>
        </p:nvSpPr>
        <p:spPr>
          <a:xfrm>
            <a:off x="457200" y="1600200"/>
            <a:ext cx="8229600" cy="1757363"/>
          </a:xfrm>
        </p:spPr>
        <p:txBody>
          <a:bodyPr/>
          <a:lstStyle/>
          <a:p>
            <a:pPr eaLnBrk="1" hangingPunct="1">
              <a:lnSpc>
                <a:spcPct val="80000"/>
              </a:lnSpc>
              <a:buFont typeface="Wingdings" pitchFamily="2" charset="2"/>
              <a:buNone/>
              <a:defRPr/>
            </a:pPr>
            <a:r>
              <a:rPr lang="es-ES" sz="2400" b="1" smtClean="0"/>
              <a:t>Intereses (Artículo 58º - Ley 1340)</a:t>
            </a:r>
          </a:p>
          <a:p>
            <a:pPr eaLnBrk="1" hangingPunct="1">
              <a:lnSpc>
                <a:spcPct val="80000"/>
              </a:lnSpc>
              <a:defRPr/>
            </a:pPr>
            <a:r>
              <a:rPr lang="es-ES" sz="2400" smtClean="0"/>
              <a:t>Los intereses se liquidarán desde la fecha de su vencimiento hasta el día hábil anterior a la fecha de pago (días mora)  utilizando  la tasa activa bancaria comercial promedio nominal:</a:t>
            </a:r>
          </a:p>
        </p:txBody>
      </p:sp>
      <p:graphicFrame>
        <p:nvGraphicFramePr>
          <p:cNvPr id="14338" name="Object 7"/>
          <p:cNvGraphicFramePr>
            <a:graphicFrameLocks noChangeAspect="1"/>
          </p:cNvGraphicFramePr>
          <p:nvPr>
            <p:ph sz="half" idx="2"/>
          </p:nvPr>
        </p:nvGraphicFramePr>
        <p:xfrm>
          <a:off x="539750" y="3500438"/>
          <a:ext cx="6075363" cy="2455862"/>
        </p:xfrm>
        <a:graphic>
          <a:graphicData uri="http://schemas.openxmlformats.org/presentationml/2006/ole">
            <p:oleObj spid="_x0000_s14338" name="Ecuación" r:id="rId3" imgW="3708360" imgH="1498320" progId="Equation.3">
              <p:embed/>
            </p:oleObj>
          </a:graphicData>
        </a:graphic>
      </p:graphicFrame>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defRPr/>
            </a:pPr>
            <a:r>
              <a:rPr lang="es-ES" sz="3600" smtClean="0"/>
              <a:t>PROCEDIMIENTO DE CÁLCULO LEY 1340</a:t>
            </a:r>
          </a:p>
        </p:txBody>
      </p:sp>
      <p:sp>
        <p:nvSpPr>
          <p:cNvPr id="196611"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s-ES" sz="2000" b="1" smtClean="0"/>
              <a:t>Mora (artículo 118º - Ley  1340)</a:t>
            </a:r>
          </a:p>
          <a:p>
            <a:pPr eaLnBrk="1" hangingPunct="1">
              <a:lnSpc>
                <a:spcPct val="80000"/>
              </a:lnSpc>
              <a:defRPr/>
            </a:pPr>
            <a:r>
              <a:rPr lang="es-ES" sz="2000" smtClean="0"/>
              <a:t>La multa por mora es del 10% sobre intereses.  Sin embargo tomando en cuenta el Artículo 150º de la Ley 2492 (Código Tributario Boliviano) que señala: “Las normas tributarias no tendrán carácter retroactivo, </a:t>
            </a:r>
            <a:r>
              <a:rPr lang="es-ES" sz="2000" b="1" smtClean="0"/>
              <a:t>salvo aquellas que supriman ilícitos tributarios, establezcan sanciones más benignas o</a:t>
            </a:r>
            <a:r>
              <a:rPr lang="es-ES" sz="2000" smtClean="0"/>
              <a:t>…” , por lo que salvando el criterio de la norma más benigna la Mora no será considerada a efectos de cálculo de deudas anteriores al periodo noviembre 2003 ya que la Ley 2492 no contempla este tipo de sanción o contravención.</a:t>
            </a:r>
          </a:p>
          <a:p>
            <a:pPr eaLnBrk="1" hangingPunct="1">
              <a:lnSpc>
                <a:spcPct val="80000"/>
              </a:lnSpc>
              <a:defRPr/>
            </a:pPr>
            <a:r>
              <a:rPr lang="es-ES" sz="2000" b="1" smtClean="0"/>
              <a:t>Multa por Incumplimiento a Deberes Formales (artículo 121º - Ley 1340) </a:t>
            </a:r>
            <a:r>
              <a:rPr lang="es-ES" sz="2000" smtClean="0"/>
              <a:t>Se indicará el monto que corresponda a la multa del hecho generador, salvando el criterio de la más benigna a la fecha de la calificación. No obstante, los ilícitos (MIDF) que se hallan en trámite hasta antes de la vigencia de la Resolución Normativa de Directorio 10-0021-04 se desarrollan hasta su conclusión al amparo de las normas que fueron impuestas.</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6" name="Rectangle 4"/>
          <p:cNvSpPr>
            <a:spLocks noGrp="1" noChangeArrowheads="1"/>
          </p:cNvSpPr>
          <p:nvPr>
            <p:ph type="title"/>
          </p:nvPr>
        </p:nvSpPr>
        <p:spPr/>
        <p:txBody>
          <a:bodyPr/>
          <a:lstStyle/>
          <a:p>
            <a:pPr eaLnBrk="1" hangingPunct="1">
              <a:defRPr/>
            </a:pPr>
            <a:r>
              <a:rPr lang="es-ES" sz="3600" smtClean="0"/>
              <a:t>PROCEDIMIENTO DE CÁLCULO LEY 1340</a:t>
            </a:r>
          </a:p>
        </p:txBody>
      </p:sp>
      <p:sp>
        <p:nvSpPr>
          <p:cNvPr id="197635" name="Rectangle 3"/>
          <p:cNvSpPr>
            <a:spLocks noGrp="1" noChangeArrowheads="1"/>
          </p:cNvSpPr>
          <p:nvPr>
            <p:ph type="body" sz="half" idx="1"/>
          </p:nvPr>
        </p:nvSpPr>
        <p:spPr>
          <a:xfrm>
            <a:off x="457200" y="1600200"/>
            <a:ext cx="8229600" cy="965200"/>
          </a:xfrm>
        </p:spPr>
        <p:txBody>
          <a:bodyPr/>
          <a:lstStyle/>
          <a:p>
            <a:pPr eaLnBrk="1" hangingPunct="1">
              <a:defRPr/>
            </a:pPr>
            <a:r>
              <a:rPr lang="es-ES" sz="2800" smtClean="0"/>
              <a:t>Del proceso de reliquidación se tienen los siguientes datos:</a:t>
            </a:r>
          </a:p>
        </p:txBody>
      </p:sp>
      <p:graphicFrame>
        <p:nvGraphicFramePr>
          <p:cNvPr id="197687" name="Group 55"/>
          <p:cNvGraphicFramePr>
            <a:graphicFrameLocks noGrp="1"/>
          </p:cNvGraphicFramePr>
          <p:nvPr>
            <p:ph sz="half" idx="2"/>
          </p:nvPr>
        </p:nvGraphicFramePr>
        <p:xfrm>
          <a:off x="468313" y="2708275"/>
          <a:ext cx="8229600" cy="3017520"/>
        </p:xfrm>
        <a:graphic>
          <a:graphicData uri="http://schemas.openxmlformats.org/drawingml/2006/table">
            <a:tbl>
              <a:tblPr/>
              <a:tblGrid>
                <a:gridCol w="6264275"/>
                <a:gridCol w="1965325"/>
              </a:tblGrid>
              <a:tr h="371475">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Impuesto</a:t>
                      </a: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28.898.-</a:t>
                      </a:r>
                    </a:p>
                  </a:txBody>
                  <a:tcPr horzOverflow="overflow">
                    <a:lnL>
                      <a:noFill/>
                    </a:lnL>
                    <a:lnR cap="flat">
                      <a:noFill/>
                    </a:lnR>
                    <a:lnT cap="flat">
                      <a:noFill/>
                    </a:lnT>
                    <a:lnB>
                      <a:noFill/>
                    </a:lnB>
                    <a:lnTlToBr>
                      <a:noFill/>
                    </a:lnTlToBr>
                    <a:lnBlToTr>
                      <a:noFill/>
                    </a:lnBlToTr>
                    <a:noFill/>
                  </a:tcPr>
                </a:tc>
              </a:tr>
              <a:tr h="373063">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Mantenimiento de Valor</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2.029.-</a:t>
                      </a:r>
                    </a:p>
                  </a:txBody>
                  <a:tcPr horzOverflow="overflow">
                    <a:lnL>
                      <a:noFill/>
                    </a:lnL>
                    <a:lnR cap="flat">
                      <a:noFill/>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Intereses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6.515.-</a:t>
                      </a:r>
                    </a:p>
                  </a:txBody>
                  <a:tcPr horzOverflow="overflow">
                    <a:lnL>
                      <a:noFill/>
                    </a:lnL>
                    <a:lnR cap="flat">
                      <a:noFill/>
                    </a:lnR>
                    <a:lnT>
                      <a:noFill/>
                    </a:lnT>
                    <a:lnB>
                      <a:noFill/>
                    </a:lnB>
                    <a:lnTlToBr>
                      <a:noFill/>
                    </a:lnTlToBr>
                    <a:lnBlToTr>
                      <a:noFill/>
                    </a:lnBlToTr>
                    <a:noFill/>
                  </a:tcPr>
                </a:tc>
              </a:tr>
              <a:tr h="436563">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Multa por Incumplimiento a Deberes Formales (*)</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313.-</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Importe a pagar en el Código 576 (Efectivo) ó 677 (Pago en valores)</a:t>
                      </a:r>
                    </a:p>
                  </a:txBody>
                  <a:tcP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37.755-</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97663" name="Text Box 31"/>
          <p:cNvSpPr txBox="1">
            <a:spLocks noChangeArrowheads="1"/>
          </p:cNvSpPr>
          <p:nvPr/>
        </p:nvSpPr>
        <p:spPr bwMode="auto">
          <a:xfrm>
            <a:off x="0" y="5876925"/>
            <a:ext cx="9144000" cy="366713"/>
          </a:xfrm>
          <a:prstGeom prst="rect">
            <a:avLst/>
          </a:prstGeom>
          <a:noFill/>
          <a:ln w="9525" algn="ctr">
            <a:noFill/>
            <a:miter lim="800000"/>
            <a:headEnd/>
            <a:tailEnd/>
          </a:ln>
          <a:effectLst/>
        </p:spPr>
        <p:txBody>
          <a:bodyPr>
            <a:spAutoFit/>
          </a:bodyPr>
          <a:lstStyle/>
          <a:p>
            <a:pPr eaLnBrk="1" hangingPunct="1">
              <a:defRPr/>
            </a:pPr>
            <a:r>
              <a:rPr lang="es-ES" sz="1800" b="0">
                <a:effectLst>
                  <a:outerShdw blurRad="38100" dist="38100" dir="2700000" algn="tl">
                    <a:srgbClr val="000000"/>
                  </a:outerShdw>
                </a:effectLst>
              </a:rPr>
              <a:t>* En este caso, la M.I.D.F. es de 300 UFV multiplicado por la UFV de la fecha de pago.</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eaLnBrk="1" hangingPunct="1">
              <a:defRPr/>
            </a:pPr>
            <a:r>
              <a:rPr lang="es-ES" sz="3600" smtClean="0"/>
              <a:t>PROCEDIMIENTO DE CÁLCULO LEY 1340</a:t>
            </a:r>
          </a:p>
        </p:txBody>
      </p:sp>
      <p:sp>
        <p:nvSpPr>
          <p:cNvPr id="198659" name="Rectangle 3"/>
          <p:cNvSpPr>
            <a:spLocks noGrp="1" noChangeArrowheads="1"/>
          </p:cNvSpPr>
          <p:nvPr>
            <p:ph type="body" sz="half" idx="1"/>
          </p:nvPr>
        </p:nvSpPr>
        <p:spPr>
          <a:xfrm>
            <a:off x="457200" y="1600200"/>
            <a:ext cx="8229600" cy="1541463"/>
          </a:xfrm>
        </p:spPr>
        <p:txBody>
          <a:bodyPr/>
          <a:lstStyle/>
          <a:p>
            <a:pPr eaLnBrk="1" hangingPunct="1">
              <a:lnSpc>
                <a:spcPct val="80000"/>
              </a:lnSpc>
              <a:buFont typeface="Wingdings" pitchFamily="2" charset="2"/>
              <a:buNone/>
              <a:defRPr/>
            </a:pPr>
            <a:r>
              <a:rPr lang="es-ES" sz="2000" smtClean="0"/>
              <a:t>Pagos Parciales</a:t>
            </a:r>
          </a:p>
          <a:p>
            <a:pPr eaLnBrk="1" hangingPunct="1">
              <a:lnSpc>
                <a:spcPct val="80000"/>
              </a:lnSpc>
              <a:defRPr/>
            </a:pPr>
            <a:r>
              <a:rPr lang="es-ES" sz="2000" smtClean="0"/>
              <a:t>A efectos de imputar los pagos a cuenta o pagos parciales (después de la fecha de vencimiento), el proceso deberá ser efectuado de la siguiente forma:</a:t>
            </a:r>
          </a:p>
          <a:p>
            <a:pPr eaLnBrk="1" hangingPunct="1">
              <a:lnSpc>
                <a:spcPct val="80000"/>
              </a:lnSpc>
              <a:buFont typeface="Wingdings" pitchFamily="2" charset="2"/>
              <a:buNone/>
              <a:defRPr/>
            </a:pPr>
            <a:r>
              <a:rPr lang="es-ES" sz="2000" smtClean="0"/>
              <a:t>Datos:</a:t>
            </a:r>
          </a:p>
        </p:txBody>
      </p:sp>
      <p:graphicFrame>
        <p:nvGraphicFramePr>
          <p:cNvPr id="198843" name="Group 187"/>
          <p:cNvGraphicFramePr>
            <a:graphicFrameLocks noGrp="1"/>
          </p:cNvGraphicFramePr>
          <p:nvPr>
            <p:ph sz="half" idx="2"/>
          </p:nvPr>
        </p:nvGraphicFramePr>
        <p:xfrm>
          <a:off x="107950" y="3022600"/>
          <a:ext cx="8928100" cy="3430271"/>
        </p:xfrm>
        <a:graphic>
          <a:graphicData uri="http://schemas.openxmlformats.org/drawingml/2006/table">
            <a:tbl>
              <a:tblPr/>
              <a:tblGrid>
                <a:gridCol w="2624138"/>
                <a:gridCol w="2139950"/>
                <a:gridCol w="3157537"/>
                <a:gridCol w="1006475"/>
              </a:tblGrid>
              <a:tr h="300038">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Periodo en Mora</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Noviembre/2002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Tasa de Interés 19/03/03</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12.28%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301625">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Tributo Omitido</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28.898.-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$us. Fecha Vencimiento</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7.47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339725">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Fecha de Vencimiento</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16 de diciembre 2002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$us. 26 de diciembre 2002</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7.49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341313">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Fecha 1er. Pago</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20 de marzo 2003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UFV 26 de diciembre 2002</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1.00815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368300">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Importe Cancelado</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Bs 15.000.-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UFV fecha de primer pago</a:t>
                      </a:r>
                    </a:p>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(- 1 día 19/03/2003)</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1.01407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357188">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Nº de días Mora</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UFV  fecha de Pago definitivo (- 1 día 16/02/04) </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1.04593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341313">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Fecha. Pago definitivo</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17 de febrero 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Nº días mora pago definitivo</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 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436563">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Tasa Interés al 16/02/04</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13.79%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endParaRPr kumimoji="0" lang="es-B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endParaRPr kumimoji="0" lang="es-B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2" name="Rectangle 4"/>
          <p:cNvSpPr>
            <a:spLocks noGrp="1" noChangeArrowheads="1"/>
          </p:cNvSpPr>
          <p:nvPr>
            <p:ph type="title"/>
          </p:nvPr>
        </p:nvSpPr>
        <p:spPr/>
        <p:txBody>
          <a:bodyPr/>
          <a:lstStyle/>
          <a:p>
            <a:pPr eaLnBrk="1" hangingPunct="1">
              <a:defRPr/>
            </a:pPr>
            <a:r>
              <a:rPr lang="es-ES" sz="3600" smtClean="0"/>
              <a:t>PROCEDIMIENTO DE CÁLCULO LEY 1340</a:t>
            </a:r>
          </a:p>
        </p:txBody>
      </p:sp>
      <p:sp>
        <p:nvSpPr>
          <p:cNvPr id="201731" name="Rectangle 3"/>
          <p:cNvSpPr>
            <a:spLocks noGrp="1" noChangeArrowheads="1"/>
          </p:cNvSpPr>
          <p:nvPr>
            <p:ph type="body" sz="half" idx="1"/>
          </p:nvPr>
        </p:nvSpPr>
        <p:spPr>
          <a:xfrm>
            <a:off x="457200" y="1600200"/>
            <a:ext cx="8229600" cy="1684338"/>
          </a:xfrm>
        </p:spPr>
        <p:txBody>
          <a:bodyPr/>
          <a:lstStyle/>
          <a:p>
            <a:pPr marL="457200" indent="-457200" eaLnBrk="1" hangingPunct="1">
              <a:buFont typeface="Wingdings" pitchFamily="2" charset="2"/>
              <a:buNone/>
              <a:defRPr/>
            </a:pPr>
            <a:r>
              <a:rPr lang="es-CO" sz="2400" smtClean="0">
                <a:effectLst/>
              </a:rPr>
              <a:t>	El cálculo para determinar el importe por concepto de reliquidación se la realiza en dos etapas:</a:t>
            </a:r>
            <a:endParaRPr lang="es-ES" sz="2400" smtClean="0">
              <a:effectLst/>
            </a:endParaRPr>
          </a:p>
          <a:p>
            <a:pPr marL="457200" indent="-457200" eaLnBrk="1" hangingPunct="1">
              <a:buFont typeface="Wingdings" pitchFamily="2" charset="2"/>
              <a:buAutoNum type="arabicPeriod"/>
              <a:defRPr/>
            </a:pPr>
            <a:r>
              <a:rPr lang="es-CO" sz="2400" smtClean="0">
                <a:effectLst/>
              </a:rPr>
              <a:t>Sobre el pago parcial realizado, utilizando la misma fórmula anteriormente descrita, se tiene:</a:t>
            </a:r>
            <a:endParaRPr lang="es-ES" sz="2400" smtClean="0"/>
          </a:p>
        </p:txBody>
      </p:sp>
      <p:graphicFrame>
        <p:nvGraphicFramePr>
          <p:cNvPr id="201855" name="Group 127"/>
          <p:cNvGraphicFramePr>
            <a:graphicFrameLocks noGrp="1"/>
          </p:cNvGraphicFramePr>
          <p:nvPr>
            <p:ph sz="half" idx="2"/>
          </p:nvPr>
        </p:nvGraphicFramePr>
        <p:xfrm>
          <a:off x="395288" y="3357563"/>
          <a:ext cx="8389937" cy="2895600"/>
        </p:xfrm>
        <a:graphic>
          <a:graphicData uri="http://schemas.openxmlformats.org/drawingml/2006/table">
            <a:tbl>
              <a:tblPr/>
              <a:tblGrid>
                <a:gridCol w="2019300"/>
                <a:gridCol w="1897062"/>
                <a:gridCol w="2212975"/>
                <a:gridCol w="2260600"/>
              </a:tblGrid>
              <a:tr h="595313">
                <a:tc gridSpan="3">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Proceso de Liquidación  Impuesto Determinado y  el pago parcial efectuado al  20-03-03 (-1día)</a:t>
                      </a:r>
                      <a:endPar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hMerge="1">
                  <a:txBody>
                    <a:bodyPr/>
                    <a:lstStyle/>
                    <a:p>
                      <a:endParaRPr lang="es-BO"/>
                    </a:p>
                  </a:txBody>
                  <a:tcPr/>
                </a:tc>
                <a:tc hMerge="1">
                  <a:txBody>
                    <a:bodyPr/>
                    <a:lstStyle/>
                    <a:p>
                      <a:endParaRPr lang="es-BO"/>
                    </a:p>
                  </a:txBody>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Saldo a Favor del Fisco sobre el total  adeudado</a:t>
                      </a:r>
                      <a:endPar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r>
              <a:tr h="352425">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DETALLE</a:t>
                      </a:r>
                      <a:endPar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Cáculo S/I.D.</a:t>
                      </a:r>
                      <a:endPar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Calculo S/ Pago</a:t>
                      </a:r>
                      <a:endPar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IMPORTE</a:t>
                      </a:r>
                      <a:endPar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r>
              <a:tr h="366713">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44450" algn="l"/>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Impuesto Deter.</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28.898.-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70000"/>
                          </a:srgbClr>
                        </a:gs>
                        <a:gs pos="100000">
                          <a:srgbClr val="66CCFF">
                            <a:gamma/>
                            <a:shade val="46275"/>
                            <a:invGamma/>
                            <a:alpha val="5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50000"/>
                          </a:srgbClr>
                        </a:gs>
                        <a:gs pos="100000">
                          <a:srgbClr val="66CCFF">
                            <a:gamma/>
                            <a:shade val="46275"/>
                            <a:invGamma/>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13.898.-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277813">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Mant. Valor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248.-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70000"/>
                          </a:srgbClr>
                        </a:gs>
                        <a:gs pos="100000">
                          <a:srgbClr val="66CCFF">
                            <a:gamma/>
                            <a:shade val="46275"/>
                            <a:invGamma/>
                            <a:alpha val="5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50000"/>
                          </a:srgbClr>
                        </a:gs>
                        <a:gs pos="100000">
                          <a:srgbClr val="66CCFF">
                            <a:gamma/>
                            <a:shade val="46275"/>
                            <a:invGamma/>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248.-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358775">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Interés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925.-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70000"/>
                          </a:srgbClr>
                        </a:gs>
                        <a:gs pos="100000">
                          <a:srgbClr val="66CCFF">
                            <a:gamma/>
                            <a:shade val="46275"/>
                            <a:invGamma/>
                            <a:alpha val="5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480.-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50000"/>
                          </a:srgbClr>
                        </a:gs>
                        <a:gs pos="100000">
                          <a:srgbClr val="66CCFF">
                            <a:gamma/>
                            <a:shade val="46275"/>
                            <a:invGamma/>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925.-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365125">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Multa por IDF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304.-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70000"/>
                          </a:srgbClr>
                        </a:gs>
                        <a:gs pos="100000">
                          <a:srgbClr val="66CCFF">
                            <a:gamma/>
                            <a:shade val="46275"/>
                            <a:invGamma/>
                            <a:alpha val="50000"/>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endParaRPr kumimoji="0" lang="es-B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50000"/>
                          </a:srgbClr>
                        </a:gs>
                        <a:gs pos="100000">
                          <a:srgbClr val="66CCFF">
                            <a:gamma/>
                            <a:shade val="46275"/>
                            <a:invGamma/>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304.-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bl>
          </a:graphicData>
        </a:graphic>
      </p:graphicFrame>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eaLnBrk="1" hangingPunct="1">
              <a:defRPr/>
            </a:pPr>
            <a:r>
              <a:rPr lang="es-ES" sz="3600" smtClean="0"/>
              <a:t>PROCEDIMIENTO DE CÁLCULO LEY 1340</a:t>
            </a:r>
          </a:p>
        </p:txBody>
      </p:sp>
      <p:sp>
        <p:nvSpPr>
          <p:cNvPr id="202755" name="Rectangle 3"/>
          <p:cNvSpPr>
            <a:spLocks noGrp="1" noChangeArrowheads="1"/>
          </p:cNvSpPr>
          <p:nvPr>
            <p:ph type="body" idx="1"/>
          </p:nvPr>
        </p:nvSpPr>
        <p:spPr/>
        <p:txBody>
          <a:bodyPr/>
          <a:lstStyle/>
          <a:p>
            <a:pPr marL="533400" indent="-533400" eaLnBrk="1" hangingPunct="1">
              <a:lnSpc>
                <a:spcPct val="80000"/>
              </a:lnSpc>
              <a:defRPr/>
            </a:pPr>
            <a:r>
              <a:rPr lang="es-ES" sz="2800" smtClean="0"/>
              <a:t>Para obtener el saldo adeudado a la fecha del primer pago, se debe reliquidar el impuesto total adeudado. El orden de imputación de los pagos, de acuerdo al D.S. 25183, es el siguiente:</a:t>
            </a:r>
          </a:p>
          <a:p>
            <a:pPr marL="533400" indent="-533400" eaLnBrk="1" hangingPunct="1">
              <a:lnSpc>
                <a:spcPct val="80000"/>
              </a:lnSpc>
              <a:buFont typeface="Wingdings" pitchFamily="2" charset="2"/>
              <a:buAutoNum type="arabicPeriod"/>
              <a:defRPr/>
            </a:pPr>
            <a:r>
              <a:rPr lang="es-ES" sz="2800" smtClean="0"/>
              <a:t>Impuesto Determinado</a:t>
            </a:r>
          </a:p>
          <a:p>
            <a:pPr marL="533400" indent="-533400" eaLnBrk="1" hangingPunct="1">
              <a:lnSpc>
                <a:spcPct val="80000"/>
              </a:lnSpc>
              <a:buFont typeface="Wingdings" pitchFamily="2" charset="2"/>
              <a:buAutoNum type="arabicPeriod"/>
              <a:defRPr/>
            </a:pPr>
            <a:r>
              <a:rPr lang="es-ES" sz="2800" smtClean="0"/>
              <a:t>Mantenimiento de Valor</a:t>
            </a:r>
          </a:p>
          <a:p>
            <a:pPr marL="533400" indent="-533400" eaLnBrk="1" hangingPunct="1">
              <a:lnSpc>
                <a:spcPct val="80000"/>
              </a:lnSpc>
              <a:buFont typeface="Wingdings" pitchFamily="2" charset="2"/>
              <a:buAutoNum type="arabicPeriod"/>
              <a:defRPr/>
            </a:pPr>
            <a:r>
              <a:rPr lang="es-ES" sz="2800" smtClean="0"/>
              <a:t>Interés moratorio</a:t>
            </a:r>
          </a:p>
          <a:p>
            <a:pPr marL="533400" indent="-533400" eaLnBrk="1" hangingPunct="1">
              <a:lnSpc>
                <a:spcPct val="80000"/>
              </a:lnSpc>
              <a:buFont typeface="Wingdings" pitchFamily="2" charset="2"/>
              <a:buAutoNum type="arabicPeriod"/>
              <a:defRPr/>
            </a:pPr>
            <a:r>
              <a:rPr lang="es-ES" sz="2800" smtClean="0"/>
              <a:t>Multa por Mora</a:t>
            </a:r>
          </a:p>
          <a:p>
            <a:pPr marL="533400" indent="-533400" eaLnBrk="1" hangingPunct="1">
              <a:lnSpc>
                <a:spcPct val="80000"/>
              </a:lnSpc>
              <a:buFont typeface="Wingdings" pitchFamily="2" charset="2"/>
              <a:buAutoNum type="arabicPeriod"/>
              <a:defRPr/>
            </a:pPr>
            <a:r>
              <a:rPr lang="es-ES" sz="2800" smtClean="0"/>
              <a:t>Multa por Incumplimiento a los Deberes Formales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defRPr/>
            </a:pPr>
            <a:r>
              <a:rPr lang="es-ES" sz="4000" smtClean="0"/>
              <a:t>DEUDA TRIBUTARIA</a:t>
            </a:r>
            <a:br>
              <a:rPr lang="es-ES" sz="4000" smtClean="0"/>
            </a:br>
            <a:r>
              <a:rPr lang="es-ES" sz="2000" smtClean="0"/>
              <a:t>ARTICULO 92 LEY 2492</a:t>
            </a:r>
            <a:br>
              <a:rPr lang="es-ES" sz="2000" smtClean="0"/>
            </a:br>
            <a:r>
              <a:rPr lang="es-ES" sz="2400" smtClean="0"/>
              <a:t>DETERMINACION DE LA DEUDA TRIBUTARIA</a:t>
            </a:r>
          </a:p>
        </p:txBody>
      </p:sp>
      <p:sp>
        <p:nvSpPr>
          <p:cNvPr id="137219" name="Rectangle 3"/>
          <p:cNvSpPr>
            <a:spLocks noGrp="1" noChangeArrowheads="1"/>
          </p:cNvSpPr>
          <p:nvPr>
            <p:ph type="body" sz="half" idx="1"/>
          </p:nvPr>
        </p:nvSpPr>
        <p:spPr>
          <a:xfrm>
            <a:off x="457200" y="1600200"/>
            <a:ext cx="8229600" cy="1757363"/>
          </a:xfrm>
        </p:spPr>
        <p:txBody>
          <a:bodyPr/>
          <a:lstStyle/>
          <a:p>
            <a:pPr eaLnBrk="1" hangingPunct="1">
              <a:defRPr/>
            </a:pPr>
            <a:r>
              <a:rPr lang="es-ES" sz="2400" dirty="0" smtClean="0"/>
              <a:t>Es el acto por el cual el Sujeto Pasivo o la Administración Tributaria declaran la existencia y cuantía de una deuda tributaria o su inexistencia.</a:t>
            </a:r>
          </a:p>
          <a:p>
            <a:pPr algn="ctr" eaLnBrk="1" hangingPunct="1">
              <a:buFont typeface="Wingdings" pitchFamily="2" charset="2"/>
              <a:buNone/>
              <a:defRPr/>
            </a:pPr>
            <a:r>
              <a:rPr lang="es-ES" sz="2400" dirty="0" smtClean="0"/>
              <a:t>FORMAS</a:t>
            </a:r>
          </a:p>
          <a:p>
            <a:pPr eaLnBrk="1" hangingPunct="1">
              <a:defRPr/>
            </a:pPr>
            <a:endParaRPr lang="es-ES" sz="2400" dirty="0" smtClean="0"/>
          </a:p>
        </p:txBody>
      </p:sp>
      <p:graphicFrame>
        <p:nvGraphicFramePr>
          <p:cNvPr id="137249" name="Group 33"/>
          <p:cNvGraphicFramePr>
            <a:graphicFrameLocks noGrp="1"/>
          </p:cNvGraphicFramePr>
          <p:nvPr>
            <p:ph sz="half" idx="2"/>
          </p:nvPr>
        </p:nvGraphicFramePr>
        <p:xfrm>
          <a:off x="468313" y="3213100"/>
          <a:ext cx="8229600" cy="3106103"/>
        </p:xfrm>
        <a:graphic>
          <a:graphicData uri="http://schemas.openxmlformats.org/drawingml/2006/table">
            <a:tbl>
              <a:tblPr/>
              <a:tblGrid>
                <a:gridCol w="4114800"/>
                <a:gridCol w="4114800"/>
              </a:tblGrid>
              <a:tr h="728663">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Por el Sujeto Pasivo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9999"/>
                          </a:srgbClr>
                        </a:gs>
                        <a:gs pos="100000">
                          <a:srgbClr val="66CCFF">
                            <a:gamma/>
                            <a:shade val="46275"/>
                            <a:invGamma/>
                            <a:alpha val="20000"/>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Declaraciones Juradas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CCFFFF">
                            <a:alpha val="30000"/>
                          </a:srgbClr>
                        </a:gs>
                        <a:gs pos="100000">
                          <a:srgbClr val="CCFFFF">
                            <a:gamma/>
                            <a:shade val="46275"/>
                            <a:invGamma/>
                            <a:alpha val="10001"/>
                          </a:srgbClr>
                        </a:gs>
                      </a:gsLst>
                      <a:lin ang="5400000" scaled="1"/>
                    </a:gradFill>
                  </a:tcPr>
                </a:tc>
              </a:tr>
              <a:tr h="730250">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Por la Administración Tributaria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9999"/>
                          </a:srgbClr>
                        </a:gs>
                        <a:gs pos="100000">
                          <a:srgbClr val="66CCFF">
                            <a:gamma/>
                            <a:shade val="46275"/>
                            <a:invGamma/>
                            <a:alpha val="20000"/>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De Oficio en ejercicio de las facultadas por Ley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CCFFFF">
                            <a:alpha val="30000"/>
                          </a:srgbClr>
                        </a:gs>
                        <a:gs pos="100000">
                          <a:srgbClr val="CCFFFF">
                            <a:gamma/>
                            <a:shade val="46275"/>
                            <a:invGamma/>
                            <a:alpha val="10001"/>
                          </a:srgbClr>
                        </a:gs>
                      </a:gsLst>
                      <a:lin ang="5400000" scaled="1"/>
                    </a:gradFill>
                  </a:tcPr>
                </a:tc>
              </a:tr>
              <a:tr h="728663">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Mixta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9999"/>
                          </a:srgbClr>
                        </a:gs>
                        <a:gs pos="100000">
                          <a:srgbClr val="66CCFF">
                            <a:gamma/>
                            <a:shade val="46275"/>
                            <a:invGamma/>
                            <a:alpha val="20000"/>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El sujeto pasivo aporta datos en mérito a los cuales la Adm. Tributaria fija el importe a pagar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CCFFFF">
                            <a:alpha val="30000"/>
                          </a:srgbClr>
                        </a:gs>
                        <a:gs pos="100000">
                          <a:srgbClr val="CCFFFF">
                            <a:gamma/>
                            <a:shade val="46275"/>
                            <a:invGamma/>
                            <a:alpha val="10001"/>
                          </a:srgbClr>
                        </a:gs>
                      </a:gsLst>
                      <a:lin ang="5400000" scaled="1"/>
                    </a:gradFill>
                  </a:tcPr>
                </a:tc>
              </a:tr>
            </a:tbl>
          </a:graphicData>
        </a:graphic>
      </p:graphicFrame>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3780" name="Rectangle 4"/>
          <p:cNvSpPr>
            <a:spLocks noGrp="1" noChangeArrowheads="1"/>
          </p:cNvSpPr>
          <p:nvPr>
            <p:ph type="title"/>
          </p:nvPr>
        </p:nvSpPr>
        <p:spPr/>
        <p:txBody>
          <a:bodyPr/>
          <a:lstStyle/>
          <a:p>
            <a:pPr eaLnBrk="1" hangingPunct="1">
              <a:defRPr/>
            </a:pPr>
            <a:r>
              <a:rPr lang="es-ES" sz="3600" smtClean="0"/>
              <a:t>PROCEDIMIENTO DE CÁLCULO LEY 1340</a:t>
            </a:r>
          </a:p>
        </p:txBody>
      </p:sp>
      <p:sp>
        <p:nvSpPr>
          <p:cNvPr id="203779" name="Rectangle 3"/>
          <p:cNvSpPr>
            <a:spLocks noGrp="1" noChangeArrowheads="1"/>
          </p:cNvSpPr>
          <p:nvPr>
            <p:ph type="body" sz="half" idx="1"/>
          </p:nvPr>
        </p:nvSpPr>
        <p:spPr>
          <a:xfrm>
            <a:off x="457200" y="1600200"/>
            <a:ext cx="8229600" cy="1108075"/>
          </a:xfrm>
        </p:spPr>
        <p:txBody>
          <a:bodyPr/>
          <a:lstStyle/>
          <a:p>
            <a:pPr eaLnBrk="1" hangingPunct="1">
              <a:lnSpc>
                <a:spcPct val="90000"/>
              </a:lnSpc>
              <a:defRPr/>
            </a:pPr>
            <a:r>
              <a:rPr lang="es-ES" sz="2400" smtClean="0"/>
              <a:t>Los accesorios generados desde la fecha de vencimiento a la fecha del primer pago, se debe actualizar a la fecha de pago definitivo:</a:t>
            </a:r>
          </a:p>
        </p:txBody>
      </p:sp>
      <p:graphicFrame>
        <p:nvGraphicFramePr>
          <p:cNvPr id="203831" name="Group 55"/>
          <p:cNvGraphicFramePr>
            <a:graphicFrameLocks noGrp="1"/>
          </p:cNvGraphicFramePr>
          <p:nvPr>
            <p:ph sz="half" idx="2"/>
          </p:nvPr>
        </p:nvGraphicFramePr>
        <p:xfrm>
          <a:off x="1258888" y="2708275"/>
          <a:ext cx="6626225" cy="2913064"/>
        </p:xfrm>
        <a:graphic>
          <a:graphicData uri="http://schemas.openxmlformats.org/drawingml/2006/table">
            <a:tbl>
              <a:tblPr/>
              <a:tblGrid>
                <a:gridCol w="3165475"/>
                <a:gridCol w="3460750"/>
              </a:tblGrid>
              <a:tr h="781050">
                <a:tc gridSpan="2">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Accesorios Generados por el importe cancelado de 15.000 al 20/03/03</a:t>
                      </a:r>
                      <a:endPar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hMerge="1">
                  <a:txBody>
                    <a:bodyPr/>
                    <a:lstStyle/>
                    <a:p>
                      <a:endParaRPr lang="es-BO"/>
                    </a:p>
                  </a:txBody>
                  <a:tcPr/>
                </a:tc>
              </a:tr>
              <a:tr h="425450">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Detalle</a:t>
                      </a:r>
                      <a:endPar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Importe</a:t>
                      </a:r>
                      <a:endPar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r>
              <a:tr h="427038">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Mant. Valor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427038">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Interés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480.-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425450">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Multa por IDF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304.-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427038">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912.-</a:t>
                      </a:r>
                      <a:endParaRPr kumimoji="0" lang="es-CO"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bl>
          </a:graphicData>
        </a:graphic>
      </p:graphicFrame>
      <p:sp>
        <p:nvSpPr>
          <p:cNvPr id="203827" name="Text Box 51"/>
          <p:cNvSpPr txBox="1">
            <a:spLocks noChangeArrowheads="1"/>
          </p:cNvSpPr>
          <p:nvPr/>
        </p:nvSpPr>
        <p:spPr bwMode="auto">
          <a:xfrm>
            <a:off x="468313" y="5589588"/>
            <a:ext cx="8208962" cy="822325"/>
          </a:xfrm>
          <a:prstGeom prst="rect">
            <a:avLst/>
          </a:prstGeom>
          <a:noFill/>
          <a:ln w="9525" algn="ctr">
            <a:noFill/>
            <a:miter lim="800000"/>
            <a:headEnd/>
            <a:tailEnd/>
          </a:ln>
          <a:effectLst/>
        </p:spPr>
        <p:txBody>
          <a:bodyPr>
            <a:spAutoFit/>
          </a:bodyPr>
          <a:lstStyle/>
          <a:p>
            <a:pPr algn="l" eaLnBrk="1" hangingPunct="1">
              <a:defRPr/>
            </a:pPr>
            <a:r>
              <a:rPr lang="es-ES" b="0">
                <a:effectLst>
                  <a:outerShdw blurRad="38100" dist="38100" dir="2700000" algn="tl">
                    <a:srgbClr val="000000"/>
                  </a:outerShdw>
                </a:effectLst>
              </a:rPr>
              <a:t>Más Actualización:</a:t>
            </a:r>
          </a:p>
          <a:p>
            <a:pPr algn="l" eaLnBrk="1" hangingPunct="1">
              <a:defRPr/>
            </a:pPr>
            <a:r>
              <a:rPr lang="es-ES" b="0">
                <a:effectLst>
                  <a:outerShdw blurRad="38100" dist="38100" dir="2700000" algn="tl">
                    <a:srgbClr val="000000"/>
                  </a:outerShdw>
                </a:effectLst>
              </a:rPr>
              <a:t>     Mantenimiento Valor s/ 912.-	=	29.</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pPr eaLnBrk="1" hangingPunct="1">
              <a:defRPr/>
            </a:pPr>
            <a:r>
              <a:rPr lang="es-ES" sz="3600" smtClean="0"/>
              <a:t>PROCEDIMIENTO DE CÁLCULO LEY 1340</a:t>
            </a:r>
          </a:p>
        </p:txBody>
      </p:sp>
      <p:sp>
        <p:nvSpPr>
          <p:cNvPr id="50179" name="Rectangle 3"/>
          <p:cNvSpPr>
            <a:spLocks noGrp="1" noChangeArrowheads="1"/>
          </p:cNvSpPr>
          <p:nvPr>
            <p:ph type="body" sz="half" idx="1"/>
          </p:nvPr>
        </p:nvSpPr>
        <p:spPr>
          <a:xfrm>
            <a:off x="457200" y="1600200"/>
            <a:ext cx="8229600" cy="1397000"/>
          </a:xfrm>
        </p:spPr>
        <p:txBody>
          <a:bodyPr/>
          <a:lstStyle/>
          <a:p>
            <a:pPr marL="609600" indent="-609600" eaLnBrk="1" hangingPunct="1">
              <a:buFont typeface="Wingdings" pitchFamily="2" charset="2"/>
              <a:buAutoNum type="arabicPeriod" startAt="2"/>
            </a:pPr>
            <a:r>
              <a:rPr lang="es-CO" sz="2400" smtClean="0">
                <a:effectLst/>
              </a:rPr>
              <a:t>Sobre el saldo del Impuesto, el cálculo se lo realiza desde la fecha de vencimiento a la fecha de proceso, utilizando la fórmula señalada para la Ley 1340.</a:t>
            </a:r>
            <a:endParaRPr lang="es-ES" sz="2400" smtClean="0">
              <a:effectLst/>
            </a:endParaRPr>
          </a:p>
        </p:txBody>
      </p:sp>
      <p:graphicFrame>
        <p:nvGraphicFramePr>
          <p:cNvPr id="205956" name="Group 132"/>
          <p:cNvGraphicFramePr>
            <a:graphicFrameLocks noGrp="1"/>
          </p:cNvGraphicFramePr>
          <p:nvPr>
            <p:ph sz="half" idx="2"/>
          </p:nvPr>
        </p:nvGraphicFramePr>
        <p:xfrm>
          <a:off x="395288" y="2997200"/>
          <a:ext cx="8229600" cy="3302318"/>
        </p:xfrm>
        <a:graphic>
          <a:graphicData uri="http://schemas.openxmlformats.org/drawingml/2006/table">
            <a:tbl>
              <a:tblPr/>
              <a:tblGrid>
                <a:gridCol w="2520950"/>
                <a:gridCol w="1150937"/>
                <a:gridCol w="1670050"/>
                <a:gridCol w="1355725"/>
                <a:gridCol w="1531938"/>
              </a:tblGrid>
              <a:tr h="604838">
                <a:tc gridSpan="2">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Proceso de Reliquidación sobre el pago realizado 17-02-04 (-1día)</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hMerge="1">
                  <a:txBody>
                    <a:bodyPr/>
                    <a:lstStyle/>
                    <a:p>
                      <a:endParaRPr lang="es-BO"/>
                    </a:p>
                  </a:txBody>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Acc. Generados s/ 15.000 al 20/03/03</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Actualización al 17/02/04</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Total Saldos Actualizados</a:t>
                      </a:r>
                      <a:endParaRPr kumimoji="0" lang="es-CO"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r>
              <a:tr h="377825">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Detalle</a:t>
                      </a:r>
                      <a:endPar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Importe</a:t>
                      </a:r>
                      <a:endPar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endParaRPr kumimoji="0" lang="es-B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Importe</a:t>
                      </a:r>
                      <a:endPar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Importe</a:t>
                      </a:r>
                      <a:endPar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CC">
                            <a:alpha val="30000"/>
                          </a:srgbClr>
                        </a:gs>
                        <a:gs pos="100000">
                          <a:srgbClr val="FFFFCC">
                            <a:gamma/>
                            <a:shade val="46275"/>
                            <a:invGamma/>
                            <a:alpha val="10001"/>
                          </a:srgbClr>
                        </a:gs>
                      </a:gsLst>
                      <a:lin ang="2700000" scaled="1"/>
                    </a:gradFill>
                  </a:tcPr>
                </a:tc>
              </a:tr>
              <a:tr h="382588">
                <a:tc>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44450" algn="l"/>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Imp.Determ.adeudado</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13.898.-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endParaRPr kumimoji="0" lang="es-B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endParaRPr kumimoji="0" lang="es-B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13.898.-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180975">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Mant. Valor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559.-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716.-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290513">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Interés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2.365.-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480.-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endParaRPr kumimoji="0" lang="es-B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2.845.-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242888">
                <a:tc>
                  <a:txBody>
                    <a:bodyPr/>
                    <a:lstStyle/>
                    <a:p>
                      <a:pPr marL="0" marR="0" lvl="0" indent="0" algn="just"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Multa por IDF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endParaRPr kumimoji="0" lang="es-B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304.-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CC66"/>
                        </a:buClr>
                        <a:buSzTx/>
                        <a:buFont typeface="Wingdings" pitchFamily="2" charset="2"/>
                        <a:buNone/>
                        <a:tabLst/>
                      </a:pPr>
                      <a:endParaRPr kumimoji="0" lang="es-B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304.-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r h="377825">
                <a:tc gridSpan="4">
                  <a:txBody>
                    <a:bodyPr/>
                    <a:lstStyle/>
                    <a:p>
                      <a:pPr marL="0" marR="0" lvl="0" indent="0" algn="l"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IMPORTE A CANCELAR AL 17/02/04</a:t>
                      </a:r>
                      <a:endPar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gamma/>
                            <a:shade val="46275"/>
                            <a:invGamma/>
                            <a:alpha val="10001"/>
                          </a:srgbClr>
                        </a:gs>
                        <a:gs pos="100000">
                          <a:srgbClr val="66CCFF">
                            <a:alpha val="30000"/>
                          </a:srgbClr>
                        </a:gs>
                      </a:gsLst>
                      <a:lin ang="0" scaled="1"/>
                    </a:gradFill>
                  </a:tcPr>
                </a:tc>
                <a:tc hMerge="1">
                  <a:txBody>
                    <a:bodyPr/>
                    <a:lstStyle/>
                    <a:p>
                      <a:endParaRPr lang="es-BO"/>
                    </a:p>
                  </a:txBody>
                  <a:tcPr/>
                </a:tc>
                <a:tc hMerge="1">
                  <a:txBody>
                    <a:bodyPr/>
                    <a:lstStyle/>
                    <a:p>
                      <a:endParaRPr lang="es-BO"/>
                    </a:p>
                  </a:txBody>
                  <a:tcPr/>
                </a:tc>
                <a:tc hMerge="1">
                  <a:txBody>
                    <a:bodyPr/>
                    <a:lstStyle/>
                    <a:p>
                      <a:endParaRPr lang="es-BO"/>
                    </a:p>
                  </a:txBody>
                  <a:tcPr/>
                </a:tc>
                <a:tc>
                  <a:txBody>
                    <a:bodyPr/>
                    <a:lstStyle/>
                    <a:p>
                      <a:pPr marL="0" marR="0" lvl="0" indent="0" algn="r" defTabSz="914400" rtl="0" eaLnBrk="1" fontAlgn="base" latinLnBrk="0" hangingPunct="1">
                        <a:lnSpc>
                          <a:spcPct val="100000"/>
                        </a:lnSpc>
                        <a:spcBef>
                          <a:spcPct val="0"/>
                        </a:spcBef>
                        <a:spcAft>
                          <a:spcPct val="0"/>
                        </a:spcAft>
                        <a:buClr>
                          <a:srgbClr val="FFCC66"/>
                        </a:buClr>
                        <a:buSzTx/>
                        <a:buFont typeface="Wingdings" pitchFamily="2" charset="2"/>
                        <a:buNone/>
                        <a:tabLst>
                          <a:tab pos="539750" algn="l"/>
                          <a:tab pos="900113" algn="l"/>
                          <a:tab pos="1620838" algn="l"/>
                          <a:tab pos="2339975" algn="l"/>
                          <a:tab pos="2697163" algn="l"/>
                          <a:tab pos="3146425" algn="l"/>
                          <a:tab pos="3597275" algn="l"/>
                          <a:tab pos="4046538" algn="l"/>
                          <a:tab pos="4495800" algn="l"/>
                          <a:tab pos="4945063" algn="l"/>
                          <a:tab pos="5394325" algn="l"/>
                        </a:tabLst>
                      </a:pPr>
                      <a:r>
                        <a:rPr kumimoji="0" lang="es-CO" sz="1800" b="1"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rPr>
                        <a:t>17.763.-</a:t>
                      </a:r>
                      <a:endParaRPr kumimoji="0" lang="es-CO"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CCFF">
                            <a:alpha val="30000"/>
                          </a:srgbClr>
                        </a:gs>
                        <a:gs pos="100000">
                          <a:srgbClr val="66CCFF">
                            <a:gamma/>
                            <a:shade val="46275"/>
                            <a:invGamma/>
                            <a:alpha val="10001"/>
                          </a:srgbClr>
                        </a:gs>
                      </a:gsLst>
                      <a:lin ang="0" scaled="1"/>
                    </a:gradFill>
                  </a:tcPr>
                </a:tc>
              </a:tr>
            </a:tbl>
          </a:graphicData>
        </a:graphic>
      </p:graphicFrame>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pPr>
              <a:defRPr/>
            </a:pPr>
            <a:r>
              <a:rPr lang="es-BO" sz="2800" dirty="0" smtClean="0"/>
              <a:t>MODIFICACIONES E INCLUSIONES A LA</a:t>
            </a:r>
            <a:br>
              <a:rPr lang="es-BO" sz="2800" dirty="0" smtClean="0"/>
            </a:br>
            <a:r>
              <a:rPr lang="es-BO" sz="2800" dirty="0" smtClean="0"/>
              <a:t>RND Nº 10-0013-06</a:t>
            </a:r>
            <a:endParaRPr lang="es-ES" sz="2800" dirty="0" smtClean="0"/>
          </a:p>
        </p:txBody>
      </p:sp>
      <p:sp>
        <p:nvSpPr>
          <p:cNvPr id="34819" name="Rectangle 3"/>
          <p:cNvSpPr>
            <a:spLocks noGrp="1" noChangeArrowheads="1"/>
          </p:cNvSpPr>
          <p:nvPr>
            <p:ph type="body" sz="half" idx="1"/>
          </p:nvPr>
        </p:nvSpPr>
        <p:spPr>
          <a:xfrm>
            <a:off x="457200" y="1600200"/>
            <a:ext cx="8229600" cy="1397000"/>
          </a:xfrm>
        </p:spPr>
        <p:txBody>
          <a:bodyPr/>
          <a:lstStyle/>
          <a:p>
            <a:pPr marL="609600" indent="-609600" eaLnBrk="1" hangingPunct="1">
              <a:buFont typeface="Wingdings" pitchFamily="2" charset="2"/>
              <a:buNone/>
              <a:defRPr/>
            </a:pPr>
            <a:r>
              <a:rPr lang="es-BO" sz="2000" b="1" dirty="0" smtClean="0"/>
              <a:t>RESOLUCION NORMATIVA DE DIRECTORIO Nº 10.0017.09</a:t>
            </a:r>
          </a:p>
          <a:p>
            <a:pPr marL="609600" indent="-609600" eaLnBrk="1" hangingPunct="1">
              <a:buFont typeface="Wingdings" pitchFamily="2" charset="2"/>
              <a:buNone/>
              <a:defRPr/>
            </a:pPr>
            <a:endParaRPr lang="es-BO" sz="2000" b="1" dirty="0" smtClean="0">
              <a:effectLst/>
            </a:endParaRPr>
          </a:p>
          <a:p>
            <a:pPr>
              <a:buFont typeface="Wingdings" pitchFamily="2" charset="2"/>
              <a:buNone/>
              <a:defRPr/>
            </a:pPr>
            <a:r>
              <a:rPr lang="es-BO" sz="1400" b="1" dirty="0" smtClean="0"/>
              <a:t>Artículo 1.- (Modificaciones e inclusiones) I. Se modifica el parágrafo I del Artículo 2 de la</a:t>
            </a:r>
          </a:p>
          <a:p>
            <a:pPr>
              <a:buFont typeface="Wingdings" pitchFamily="2" charset="2"/>
              <a:buNone/>
              <a:defRPr/>
            </a:pPr>
            <a:r>
              <a:rPr lang="es-BO" sz="1400" b="1" dirty="0" smtClean="0"/>
              <a:t>Resolución Normativa de Directorio Nº 10-0013-06, de 19 de abril de 2006, de acuerdo al siguiente</a:t>
            </a:r>
          </a:p>
          <a:p>
            <a:pPr>
              <a:buFont typeface="Wingdings" pitchFamily="2" charset="2"/>
              <a:buNone/>
              <a:defRPr/>
            </a:pPr>
            <a:r>
              <a:rPr lang="es-BO" sz="1400" b="1" dirty="0" smtClean="0"/>
              <a:t>texto:</a:t>
            </a:r>
          </a:p>
          <a:p>
            <a:pPr>
              <a:buFont typeface="Wingdings" pitchFamily="2" charset="2"/>
              <a:buNone/>
              <a:defRPr/>
            </a:pPr>
            <a:r>
              <a:rPr lang="es-BO" sz="1400" b="1" dirty="0" smtClean="0"/>
              <a:t>“I. Imputación de pagos. La imputación de pagos se realizará a los componentes de la deuda tributaria, conforme al siguiente orden:</a:t>
            </a:r>
          </a:p>
          <a:p>
            <a:pPr>
              <a:buFont typeface="Wingdings" pitchFamily="2" charset="2"/>
              <a:buNone/>
              <a:defRPr/>
            </a:pPr>
            <a:r>
              <a:rPr lang="es-BO" sz="1400" b="1" dirty="0" smtClean="0"/>
              <a:t>Primero. Tributo Omitido, más Mantenimiento de Valor e Interés;</a:t>
            </a:r>
          </a:p>
          <a:p>
            <a:pPr>
              <a:buFont typeface="Wingdings" pitchFamily="2" charset="2"/>
              <a:buNone/>
              <a:defRPr/>
            </a:pPr>
            <a:r>
              <a:rPr lang="es-BO" sz="1400" b="1" dirty="0" smtClean="0"/>
              <a:t>Segundo. Multa(s)</a:t>
            </a:r>
          </a:p>
          <a:p>
            <a:pPr>
              <a:buFont typeface="Wingdings" pitchFamily="2" charset="2"/>
              <a:buNone/>
              <a:defRPr/>
            </a:pPr>
            <a:r>
              <a:rPr lang="es-BO" sz="1400" b="1" dirty="0" smtClean="0"/>
              <a:t>Tercero. Sanción por omisión de pago; y</a:t>
            </a:r>
          </a:p>
          <a:p>
            <a:pPr>
              <a:buFont typeface="Wingdings" pitchFamily="2" charset="2"/>
              <a:buNone/>
              <a:defRPr/>
            </a:pPr>
            <a:r>
              <a:rPr lang="es-BO" sz="1400" b="1" dirty="0" smtClean="0"/>
              <a:t>Cuarto. Agravante(s).</a:t>
            </a:r>
          </a:p>
          <a:p>
            <a:pPr>
              <a:buFont typeface="Wingdings" pitchFamily="2" charset="2"/>
              <a:buNone/>
              <a:defRPr/>
            </a:pPr>
            <a:endParaRPr lang="es-BO" sz="1400" b="1" dirty="0" smtClean="0"/>
          </a:p>
          <a:p>
            <a:pPr>
              <a:buFont typeface="Wingdings" pitchFamily="2" charset="2"/>
              <a:buNone/>
              <a:defRPr/>
            </a:pPr>
            <a:r>
              <a:rPr lang="es-BO" sz="1400" b="1" dirty="0" smtClean="0"/>
              <a:t>Lo establecido precedentemente se aplicará cuando el sujeto pasivo o tercero responsable efectúe el</a:t>
            </a:r>
          </a:p>
          <a:p>
            <a:pPr>
              <a:buFont typeface="Wingdings" pitchFamily="2" charset="2"/>
              <a:buNone/>
              <a:defRPr/>
            </a:pPr>
            <a:r>
              <a:rPr lang="es-BO" sz="1400" b="1" dirty="0" smtClean="0"/>
              <a:t>pago sin disgregar los montos por componente de deuda; los direccionamientos de pago a un</a:t>
            </a:r>
          </a:p>
          <a:p>
            <a:pPr>
              <a:buFont typeface="Wingdings" pitchFamily="2" charset="2"/>
              <a:buNone/>
              <a:defRPr/>
            </a:pPr>
            <a:r>
              <a:rPr lang="es-BO" sz="1400" b="1" dirty="0" smtClean="0"/>
              <a:t>componente de la deuda tributaria, se tendrán por imputados a dicho concepto.</a:t>
            </a:r>
            <a:endParaRPr lang="es-ES" sz="1400" b="1" dirty="0" smtClean="0">
              <a:effectLst/>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BO" sz="2800" dirty="0" smtClean="0"/>
              <a:t>TRATAMIENTO DE DECIMALES EN</a:t>
            </a:r>
            <a:br>
              <a:rPr lang="es-BO" sz="2800" dirty="0" smtClean="0"/>
            </a:br>
            <a:r>
              <a:rPr lang="es-BO" sz="2800" dirty="0" smtClean="0"/>
              <a:t>DECLARACIONES JURADAS Y DEUDA TRIBUTARIA</a:t>
            </a:r>
            <a:endParaRPr lang="es-BO" sz="2800" dirty="0"/>
          </a:p>
        </p:txBody>
      </p:sp>
      <p:sp>
        <p:nvSpPr>
          <p:cNvPr id="3" name="2 Marcador de texto"/>
          <p:cNvSpPr>
            <a:spLocks noGrp="1"/>
          </p:cNvSpPr>
          <p:nvPr>
            <p:ph type="body" sz="half" idx="1"/>
          </p:nvPr>
        </p:nvSpPr>
        <p:spPr>
          <a:xfrm>
            <a:off x="457200" y="1600200"/>
            <a:ext cx="8229600" cy="4349750"/>
          </a:xfrm>
        </p:spPr>
        <p:txBody>
          <a:bodyPr/>
          <a:lstStyle/>
          <a:p>
            <a:pPr>
              <a:buFont typeface="Wingdings" pitchFamily="2" charset="2"/>
              <a:buNone/>
              <a:defRPr/>
            </a:pPr>
            <a:r>
              <a:rPr lang="es-BO" sz="2000" b="1" dirty="0" smtClean="0"/>
              <a:t>RESOLUCION NORMATIVA DE DIRECTORIO Nº 10-0025-10</a:t>
            </a:r>
          </a:p>
          <a:p>
            <a:pPr>
              <a:buFont typeface="Wingdings" pitchFamily="2" charset="2"/>
              <a:buNone/>
              <a:defRPr/>
            </a:pPr>
            <a:endParaRPr lang="es-BO" sz="2000" b="1" dirty="0" smtClean="0"/>
          </a:p>
          <a:p>
            <a:pPr>
              <a:buFont typeface="Wingdings" pitchFamily="2" charset="2"/>
              <a:buNone/>
              <a:defRPr/>
            </a:pPr>
            <a:r>
              <a:rPr lang="es-BO" sz="1600" b="1" dirty="0" smtClean="0"/>
              <a:t>Artículo 2.- (Tratamiento de decimales)</a:t>
            </a:r>
          </a:p>
          <a:p>
            <a:pPr>
              <a:buFont typeface="Wingdings" pitchFamily="2" charset="2"/>
              <a:buNone/>
              <a:defRPr/>
            </a:pPr>
            <a:endParaRPr lang="es-BO" sz="1600" b="1" dirty="0" smtClean="0"/>
          </a:p>
          <a:p>
            <a:pPr>
              <a:buFont typeface="Wingdings" pitchFamily="2" charset="2"/>
              <a:buNone/>
              <a:defRPr/>
            </a:pPr>
            <a:r>
              <a:rPr lang="es-BO" sz="1600" b="1" dirty="0" smtClean="0"/>
              <a:t> I. Los importes obtenidos en formularios y boletas de pago deben ser presentados sin decimales, para tal efecto se redondeará al número entero superior cuando el decimal sea igual o superior a 0,50 y al número entero inferior cuando el decimal sea igual o inferior a 0,49.</a:t>
            </a:r>
          </a:p>
          <a:p>
            <a:pPr>
              <a:buFont typeface="Wingdings" pitchFamily="2" charset="2"/>
              <a:buNone/>
              <a:defRPr/>
            </a:pPr>
            <a:endParaRPr lang="es-BO" sz="1600" b="1" dirty="0" smtClean="0"/>
          </a:p>
          <a:p>
            <a:pPr>
              <a:buFont typeface="Wingdings" pitchFamily="2" charset="2"/>
              <a:buNone/>
              <a:defRPr/>
            </a:pPr>
            <a:r>
              <a:rPr lang="es-BO" sz="1600" b="1" dirty="0" smtClean="0"/>
              <a:t>II. Si del cálculo de cada uno de los componentes de la Deuda Tributaria resultare un número decimal, se tomará cinco (5) dígitos después de la coma. El importe obtenido como deuda tributaria deberá redondearse con el criterio establecido en el parágrafo I.</a:t>
            </a:r>
            <a:endParaRPr lang="es-BO" sz="1600" b="1" dirty="0"/>
          </a:p>
        </p:txBody>
      </p:sp>
      <p:sp>
        <p:nvSpPr>
          <p:cNvPr id="52228" name="5 Marcador de número de diapositiva"/>
          <p:cNvSpPr>
            <a:spLocks noGrp="1"/>
          </p:cNvSpPr>
          <p:nvPr>
            <p:ph type="sldNum" sz="quarter" idx="12"/>
          </p:nvPr>
        </p:nvSpPr>
        <p:spPr>
          <a:noFill/>
        </p:spPr>
        <p:txBody>
          <a:bodyPr/>
          <a:lstStyle/>
          <a:p>
            <a:fld id="{5B9BD938-0B69-451D-8039-749D4F22DACB}" type="slidenum">
              <a:rPr lang="es-ES" smtClean="0"/>
              <a:pPr/>
              <a:t>33</a:t>
            </a:fld>
            <a:endParaRPr lang="es-ES" smtClean="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eaLnBrk="1" hangingPunct="1">
              <a:defRPr/>
            </a:pPr>
            <a:endParaRPr lang="es-BO" smtClean="0"/>
          </a:p>
        </p:txBody>
      </p:sp>
      <p:sp>
        <p:nvSpPr>
          <p:cNvPr id="206851" name="Rectangle 3"/>
          <p:cNvSpPr>
            <a:spLocks noGrp="1" noChangeArrowheads="1"/>
          </p:cNvSpPr>
          <p:nvPr>
            <p:ph type="body" idx="1"/>
          </p:nvPr>
        </p:nvSpPr>
        <p:spPr>
          <a:xfrm>
            <a:off x="457200" y="1600200"/>
            <a:ext cx="8229600" cy="2765425"/>
          </a:xfrm>
        </p:spPr>
        <p:txBody>
          <a:bodyPr/>
          <a:lstStyle/>
          <a:p>
            <a:pPr algn="ctr" eaLnBrk="1" hangingPunct="1">
              <a:lnSpc>
                <a:spcPct val="90000"/>
              </a:lnSpc>
              <a:buFont typeface="Wingdings" pitchFamily="2" charset="2"/>
              <a:buNone/>
              <a:defRPr/>
            </a:pPr>
            <a:endParaRPr lang="es-ES" sz="8000" smtClean="0"/>
          </a:p>
          <a:p>
            <a:pPr algn="ctr" eaLnBrk="1" hangingPunct="1">
              <a:lnSpc>
                <a:spcPct val="90000"/>
              </a:lnSpc>
              <a:buFont typeface="Wingdings" pitchFamily="2" charset="2"/>
              <a:buNone/>
              <a:defRPr/>
            </a:pPr>
            <a:r>
              <a:rPr lang="es-ES" sz="8000" smtClean="0"/>
              <a:t>GRACIAS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defRPr/>
            </a:pPr>
            <a:r>
              <a:rPr lang="es-ES" sz="3600" smtClean="0"/>
              <a:t>DELIMITACION DE LA DEUDA TRIBUTARIA</a:t>
            </a:r>
            <a:r>
              <a:rPr lang="es-ES" sz="4000" smtClean="0"/>
              <a:t> </a:t>
            </a:r>
            <a:br>
              <a:rPr lang="es-ES" sz="4000" smtClean="0"/>
            </a:br>
            <a:r>
              <a:rPr lang="es-ES" sz="2000" smtClean="0"/>
              <a:t>(Artículo 11, D.S. 27874)</a:t>
            </a:r>
            <a:endParaRPr lang="es-ES" sz="4000" smtClean="0"/>
          </a:p>
        </p:txBody>
      </p:sp>
      <p:sp>
        <p:nvSpPr>
          <p:cNvPr id="139267" name="Rectangle 3"/>
          <p:cNvSpPr>
            <a:spLocks noGrp="1" noChangeArrowheads="1"/>
          </p:cNvSpPr>
          <p:nvPr>
            <p:ph type="body" idx="1"/>
          </p:nvPr>
        </p:nvSpPr>
        <p:spPr/>
        <p:txBody>
          <a:bodyPr/>
          <a:lstStyle/>
          <a:p>
            <a:pPr eaLnBrk="1" hangingPunct="1">
              <a:lnSpc>
                <a:spcPct val="80000"/>
              </a:lnSpc>
              <a:defRPr/>
            </a:pPr>
            <a:r>
              <a:rPr lang="es-ES" sz="2400" dirty="0" smtClean="0"/>
              <a:t>A efectos de la aplicación temporal de las normas, Ley Nº 1340 de   28-05-92 y Ley 2492 de 02/08/2003, se debe tomar en cuenta la naturaleza sustantiva de las disposiciones al momento del acaecimiento del hecho generador.</a:t>
            </a:r>
          </a:p>
          <a:p>
            <a:pPr eaLnBrk="1" hangingPunct="1">
              <a:lnSpc>
                <a:spcPct val="80000"/>
              </a:lnSpc>
              <a:defRPr/>
            </a:pPr>
            <a:endParaRPr lang="es-ES" sz="1200" dirty="0" smtClean="0"/>
          </a:p>
          <a:p>
            <a:pPr eaLnBrk="1" hangingPunct="1">
              <a:lnSpc>
                <a:spcPct val="80000"/>
              </a:lnSpc>
              <a:defRPr/>
            </a:pPr>
            <a:r>
              <a:rPr lang="es-ES" sz="2400" dirty="0" smtClean="0"/>
              <a:t>Hechos generadores acaecidos con la Ley Nº 1340 :</a:t>
            </a:r>
          </a:p>
          <a:p>
            <a:pPr eaLnBrk="1" hangingPunct="1">
              <a:lnSpc>
                <a:spcPct val="80000"/>
              </a:lnSpc>
              <a:defRPr/>
            </a:pPr>
            <a:endParaRPr lang="es-ES" sz="1200" dirty="0" smtClean="0"/>
          </a:p>
          <a:p>
            <a:pPr eaLnBrk="1" hangingPunct="1">
              <a:lnSpc>
                <a:spcPct val="80000"/>
              </a:lnSpc>
              <a:buFont typeface="Wingdings" pitchFamily="2" charset="2"/>
              <a:buNone/>
              <a:defRPr/>
            </a:pPr>
            <a:r>
              <a:rPr lang="es-ES" sz="2400" dirty="0" smtClean="0"/>
              <a:t>	La liquidación del cálculo se deberá sujetar a lo dispuestos por los Artículos 58 y 59 de la Ley 1340, sin el cálculo de la multa por mora.</a:t>
            </a:r>
          </a:p>
          <a:p>
            <a:pPr eaLnBrk="1" hangingPunct="1">
              <a:lnSpc>
                <a:spcPct val="80000"/>
              </a:lnSpc>
              <a:defRPr/>
            </a:pPr>
            <a:endParaRPr lang="es-ES" sz="1200" dirty="0" smtClean="0"/>
          </a:p>
          <a:p>
            <a:pPr eaLnBrk="1" hangingPunct="1">
              <a:lnSpc>
                <a:spcPct val="80000"/>
              </a:lnSpc>
              <a:defRPr/>
            </a:pPr>
            <a:r>
              <a:rPr lang="es-ES" sz="2400" dirty="0" smtClean="0"/>
              <a:t>Partiendo de la naturaleza adjetiva que rigen los procedimientos tributarios, se efectuarán conforme establece la  Ley 2492, independientemente del Hecho Generador.</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050" name="Object 24"/>
          <p:cNvGraphicFramePr>
            <a:graphicFrameLocks noChangeAspect="1"/>
          </p:cNvGraphicFramePr>
          <p:nvPr>
            <p:ph idx="1"/>
          </p:nvPr>
        </p:nvGraphicFramePr>
        <p:xfrm>
          <a:off x="612775" y="2997200"/>
          <a:ext cx="7488238" cy="1281113"/>
        </p:xfrm>
        <a:graphic>
          <a:graphicData uri="http://schemas.openxmlformats.org/presentationml/2006/ole">
            <p:oleObj spid="_x0000_s2050" name="Ecuación" r:id="rId3" imgW="2971800" imgH="507960" progId="Equation.3">
              <p:embed/>
            </p:oleObj>
          </a:graphicData>
        </a:graphic>
      </p:graphicFrame>
      <p:sp>
        <p:nvSpPr>
          <p:cNvPr id="140292" name="Rectangle 4"/>
          <p:cNvSpPr>
            <a:spLocks noGrp="1" noChangeArrowheads="1"/>
          </p:cNvSpPr>
          <p:nvPr>
            <p:ph type="title"/>
          </p:nvPr>
        </p:nvSpPr>
        <p:spPr/>
        <p:txBody>
          <a:bodyPr/>
          <a:lstStyle/>
          <a:p>
            <a:pPr eaLnBrk="1" hangingPunct="1">
              <a:defRPr/>
            </a:pPr>
            <a:r>
              <a:rPr lang="es-ES" sz="3600" smtClean="0"/>
              <a:t>COMPONENTES DE LA DEUDA TRIBUTARIA</a:t>
            </a:r>
          </a:p>
        </p:txBody>
      </p:sp>
      <p:sp>
        <p:nvSpPr>
          <p:cNvPr id="140295" name="Oval 7"/>
          <p:cNvSpPr>
            <a:spLocks noChangeArrowheads="1"/>
          </p:cNvSpPr>
          <p:nvPr/>
        </p:nvSpPr>
        <p:spPr bwMode="auto">
          <a:xfrm>
            <a:off x="1549400" y="3017838"/>
            <a:ext cx="1587500" cy="546100"/>
          </a:xfrm>
          <a:prstGeom prst="ellipse">
            <a:avLst/>
          </a:prstGeom>
          <a:noFill/>
          <a:ln w="28575">
            <a:solidFill>
              <a:schemeClr val="accent1"/>
            </a:solidFill>
            <a:round/>
            <a:headEnd type="none" w="sm" len="sm"/>
            <a:tailEnd type="none" w="sm" len="sm"/>
          </a:ln>
          <a:effectLst>
            <a:outerShdw dist="35921" dir="2700000" algn="ctr" rotWithShape="0">
              <a:schemeClr val="bg2"/>
            </a:outerShdw>
          </a:effectLst>
        </p:spPr>
        <p:txBody>
          <a:bodyPr wrap="none" anchor="ctr"/>
          <a:lstStyle/>
          <a:p>
            <a:pPr>
              <a:defRPr/>
            </a:pPr>
            <a:endParaRPr lang="es-BO"/>
          </a:p>
        </p:txBody>
      </p:sp>
      <p:sp>
        <p:nvSpPr>
          <p:cNvPr id="2053" name="Rectangle 8"/>
          <p:cNvSpPr>
            <a:spLocks noChangeArrowheads="1"/>
          </p:cNvSpPr>
          <p:nvPr/>
        </p:nvSpPr>
        <p:spPr bwMode="auto">
          <a:xfrm>
            <a:off x="1042988" y="1773238"/>
            <a:ext cx="2698750" cy="719137"/>
          </a:xfrm>
          <a:prstGeom prst="rect">
            <a:avLst/>
          </a:prstGeom>
          <a:gradFill rotWithShape="1">
            <a:gsLst>
              <a:gs pos="0">
                <a:srgbClr val="66CCFF">
                  <a:alpha val="29999"/>
                </a:srgbClr>
              </a:gs>
              <a:gs pos="100000">
                <a:srgbClr val="2F5E76">
                  <a:alpha val="10001"/>
                </a:srgbClr>
              </a:gs>
            </a:gsLst>
            <a:lin ang="2700000" scaled="1"/>
          </a:gradFill>
          <a:ln w="12700">
            <a:solidFill>
              <a:srgbClr val="CCFFFF"/>
            </a:solidFill>
            <a:miter lim="800000"/>
            <a:headEnd type="none" w="sm" len="sm"/>
            <a:tailEnd type="none" w="sm" len="sm"/>
          </a:ln>
        </p:spPr>
        <p:txBody>
          <a:bodyPr wrap="none" anchor="ctr"/>
          <a:lstStyle/>
          <a:p>
            <a:r>
              <a:rPr lang="es-BO" sz="2000"/>
              <a:t>Tributo omitido</a:t>
            </a:r>
            <a:r>
              <a:rPr lang="es-BO"/>
              <a:t> </a:t>
            </a:r>
            <a:endParaRPr lang="en-US"/>
          </a:p>
        </p:txBody>
      </p:sp>
      <p:sp>
        <p:nvSpPr>
          <p:cNvPr id="140297" name="Line 9"/>
          <p:cNvSpPr>
            <a:spLocks noChangeShapeType="1"/>
          </p:cNvSpPr>
          <p:nvPr/>
        </p:nvSpPr>
        <p:spPr bwMode="auto">
          <a:xfrm>
            <a:off x="2339975" y="2479675"/>
            <a:ext cx="9525" cy="538163"/>
          </a:xfrm>
          <a:prstGeom prst="line">
            <a:avLst/>
          </a:prstGeom>
          <a:noFill/>
          <a:ln w="28575">
            <a:solidFill>
              <a:schemeClr val="accent1"/>
            </a:solidFill>
            <a:round/>
            <a:headEnd type="none" w="sm" len="sm"/>
            <a:tailEnd type="triangle" w="sm" len="sm"/>
          </a:ln>
          <a:effectLst>
            <a:outerShdw dist="35921" dir="2700000" algn="ctr" rotWithShape="0">
              <a:schemeClr val="bg2"/>
            </a:outerShdw>
          </a:effectLst>
        </p:spPr>
        <p:txBody>
          <a:bodyPr/>
          <a:lstStyle/>
          <a:p>
            <a:pPr>
              <a:defRPr/>
            </a:pPr>
            <a:endParaRPr lang="es-BO"/>
          </a:p>
        </p:txBody>
      </p:sp>
      <p:sp>
        <p:nvSpPr>
          <p:cNvPr id="140298" name="Oval 10"/>
          <p:cNvSpPr>
            <a:spLocks noChangeArrowheads="1"/>
          </p:cNvSpPr>
          <p:nvPr/>
        </p:nvSpPr>
        <p:spPr bwMode="auto">
          <a:xfrm>
            <a:off x="1574800" y="3640138"/>
            <a:ext cx="1587500" cy="546100"/>
          </a:xfrm>
          <a:prstGeom prst="ellipse">
            <a:avLst/>
          </a:prstGeom>
          <a:noFill/>
          <a:ln w="28575">
            <a:solidFill>
              <a:srgbClr val="FF9900"/>
            </a:solidFill>
            <a:round/>
            <a:headEnd type="none" w="sm" len="sm"/>
            <a:tailEnd type="none" w="sm" len="sm"/>
          </a:ln>
          <a:effectLst>
            <a:outerShdw dist="35921" dir="2700000" algn="ctr" rotWithShape="0">
              <a:schemeClr val="bg2"/>
            </a:outerShdw>
          </a:effectLst>
        </p:spPr>
        <p:txBody>
          <a:bodyPr wrap="none" anchor="ctr"/>
          <a:lstStyle/>
          <a:p>
            <a:pPr>
              <a:defRPr/>
            </a:pPr>
            <a:endParaRPr lang="es-BO"/>
          </a:p>
        </p:txBody>
      </p:sp>
      <p:sp>
        <p:nvSpPr>
          <p:cNvPr id="140299" name="Oval 11"/>
          <p:cNvSpPr>
            <a:spLocks noChangeArrowheads="1"/>
          </p:cNvSpPr>
          <p:nvPr/>
        </p:nvSpPr>
        <p:spPr bwMode="auto">
          <a:xfrm>
            <a:off x="6948488" y="3271838"/>
            <a:ext cx="1223962" cy="584200"/>
          </a:xfrm>
          <a:prstGeom prst="ellipse">
            <a:avLst/>
          </a:prstGeom>
          <a:noFill/>
          <a:ln w="28575">
            <a:solidFill>
              <a:srgbClr val="FF9900"/>
            </a:solidFill>
            <a:round/>
            <a:headEnd type="none" w="sm" len="sm"/>
            <a:tailEnd type="none" w="sm" len="sm"/>
          </a:ln>
          <a:effectLst>
            <a:outerShdw dist="35921" dir="2700000" algn="ctr" rotWithShape="0">
              <a:schemeClr val="bg2"/>
            </a:outerShdw>
          </a:effectLst>
        </p:spPr>
        <p:txBody>
          <a:bodyPr wrap="none" anchor="ctr"/>
          <a:lstStyle/>
          <a:p>
            <a:pPr>
              <a:defRPr/>
            </a:pPr>
            <a:endParaRPr lang="es-BO"/>
          </a:p>
        </p:txBody>
      </p:sp>
      <p:sp>
        <p:nvSpPr>
          <p:cNvPr id="140300" name="Line 12"/>
          <p:cNvSpPr>
            <a:spLocks noChangeShapeType="1"/>
          </p:cNvSpPr>
          <p:nvPr/>
        </p:nvSpPr>
        <p:spPr bwMode="auto">
          <a:xfrm flipV="1">
            <a:off x="7596188" y="3919538"/>
            <a:ext cx="11112" cy="863600"/>
          </a:xfrm>
          <a:prstGeom prst="line">
            <a:avLst/>
          </a:prstGeom>
          <a:noFill/>
          <a:ln w="28575">
            <a:solidFill>
              <a:srgbClr val="FF9900"/>
            </a:solidFill>
            <a:round/>
            <a:headEnd type="none" w="sm" len="sm"/>
            <a:tailEnd type="triangle" w="sm" len="sm"/>
          </a:ln>
          <a:effectLst>
            <a:outerShdw dist="35921" dir="2700000" algn="ctr" rotWithShape="0">
              <a:schemeClr val="bg2"/>
            </a:outerShdw>
          </a:effectLst>
        </p:spPr>
        <p:txBody>
          <a:bodyPr/>
          <a:lstStyle/>
          <a:p>
            <a:pPr>
              <a:defRPr/>
            </a:pPr>
            <a:endParaRPr lang="es-BO"/>
          </a:p>
        </p:txBody>
      </p:sp>
      <p:sp>
        <p:nvSpPr>
          <p:cNvPr id="2058" name="Rectangle 13"/>
          <p:cNvSpPr>
            <a:spLocks noChangeArrowheads="1"/>
          </p:cNvSpPr>
          <p:nvPr/>
        </p:nvSpPr>
        <p:spPr bwMode="auto">
          <a:xfrm>
            <a:off x="4859338" y="1773238"/>
            <a:ext cx="2698750" cy="719137"/>
          </a:xfrm>
          <a:prstGeom prst="rect">
            <a:avLst/>
          </a:prstGeom>
          <a:gradFill rotWithShape="1">
            <a:gsLst>
              <a:gs pos="0">
                <a:srgbClr val="66CCFF">
                  <a:alpha val="29999"/>
                </a:srgbClr>
              </a:gs>
              <a:gs pos="100000">
                <a:srgbClr val="2F5E76">
                  <a:alpha val="10001"/>
                </a:srgbClr>
              </a:gs>
            </a:gsLst>
            <a:lin ang="2700000" scaled="1"/>
          </a:gradFill>
          <a:ln w="12700">
            <a:solidFill>
              <a:srgbClr val="CCFFFF"/>
            </a:solidFill>
            <a:miter lim="800000"/>
            <a:headEnd type="none" w="sm" len="sm"/>
            <a:tailEnd type="none" w="sm" len="sm"/>
          </a:ln>
        </p:spPr>
        <p:txBody>
          <a:bodyPr wrap="none" anchor="ctr"/>
          <a:lstStyle/>
          <a:p>
            <a:r>
              <a:rPr lang="es-BO" sz="2000"/>
              <a:t>Calculada sobre</a:t>
            </a:r>
          </a:p>
          <a:p>
            <a:r>
              <a:rPr lang="es-BO" sz="2000"/>
              <a:t>Tributo omitido </a:t>
            </a:r>
            <a:endParaRPr lang="en-US" sz="2000"/>
          </a:p>
        </p:txBody>
      </p:sp>
      <p:sp>
        <p:nvSpPr>
          <p:cNvPr id="140302" name="Oval 14"/>
          <p:cNvSpPr>
            <a:spLocks noChangeArrowheads="1"/>
          </p:cNvSpPr>
          <p:nvPr/>
        </p:nvSpPr>
        <p:spPr bwMode="auto">
          <a:xfrm>
            <a:off x="5486400" y="3297238"/>
            <a:ext cx="1181100" cy="546100"/>
          </a:xfrm>
          <a:prstGeom prst="ellipse">
            <a:avLst/>
          </a:prstGeom>
          <a:noFill/>
          <a:ln w="28575">
            <a:solidFill>
              <a:srgbClr val="204C22"/>
            </a:solidFill>
            <a:round/>
            <a:headEnd type="none" w="sm" len="sm"/>
            <a:tailEnd type="none" w="sm" len="sm"/>
          </a:ln>
          <a:effectLst>
            <a:outerShdw dist="35921" dir="2700000" algn="ctr" rotWithShape="0">
              <a:schemeClr val="bg2"/>
            </a:outerShdw>
          </a:effectLst>
        </p:spPr>
        <p:txBody>
          <a:bodyPr wrap="none" anchor="ctr"/>
          <a:lstStyle/>
          <a:p>
            <a:pPr>
              <a:defRPr/>
            </a:pPr>
            <a:endParaRPr lang="es-BO"/>
          </a:p>
        </p:txBody>
      </p:sp>
      <p:sp>
        <p:nvSpPr>
          <p:cNvPr id="140303" name="Line 15"/>
          <p:cNvSpPr>
            <a:spLocks noChangeShapeType="1"/>
          </p:cNvSpPr>
          <p:nvPr/>
        </p:nvSpPr>
        <p:spPr bwMode="auto">
          <a:xfrm flipH="1">
            <a:off x="6070600" y="2408238"/>
            <a:ext cx="14288" cy="876300"/>
          </a:xfrm>
          <a:prstGeom prst="line">
            <a:avLst/>
          </a:prstGeom>
          <a:noFill/>
          <a:ln w="28575">
            <a:solidFill>
              <a:srgbClr val="204C22"/>
            </a:solidFill>
            <a:round/>
            <a:headEnd type="none" w="sm" len="sm"/>
            <a:tailEnd type="triangle" w="sm" len="sm"/>
          </a:ln>
          <a:effectLst>
            <a:outerShdw dist="35921" dir="2700000" algn="ctr" rotWithShape="0">
              <a:schemeClr val="bg2"/>
            </a:outerShdw>
          </a:effectLst>
        </p:spPr>
        <p:txBody>
          <a:bodyPr/>
          <a:lstStyle/>
          <a:p>
            <a:pPr>
              <a:defRPr/>
            </a:pPr>
            <a:endParaRPr lang="es-BO"/>
          </a:p>
        </p:txBody>
      </p:sp>
      <p:sp>
        <p:nvSpPr>
          <p:cNvPr id="140304" name="Oval 16"/>
          <p:cNvSpPr>
            <a:spLocks noChangeArrowheads="1"/>
          </p:cNvSpPr>
          <p:nvPr/>
        </p:nvSpPr>
        <p:spPr bwMode="auto">
          <a:xfrm>
            <a:off x="3835400" y="3043238"/>
            <a:ext cx="1587500" cy="546100"/>
          </a:xfrm>
          <a:prstGeom prst="ellipse">
            <a:avLst/>
          </a:prstGeom>
          <a:noFill/>
          <a:ln w="28575">
            <a:solidFill>
              <a:srgbClr val="DFEA06"/>
            </a:solidFill>
            <a:round/>
            <a:headEnd type="none" w="sm" len="sm"/>
            <a:tailEnd type="none" w="sm" len="sm"/>
          </a:ln>
          <a:effectLst>
            <a:outerShdw dist="35921" dir="2700000" algn="ctr" rotWithShape="0">
              <a:schemeClr val="bg2"/>
            </a:outerShdw>
          </a:effectLst>
        </p:spPr>
        <p:txBody>
          <a:bodyPr wrap="none" anchor="ctr"/>
          <a:lstStyle/>
          <a:p>
            <a:pPr>
              <a:defRPr/>
            </a:pPr>
            <a:endParaRPr lang="es-BO"/>
          </a:p>
        </p:txBody>
      </p:sp>
      <p:sp>
        <p:nvSpPr>
          <p:cNvPr id="2062" name="Rectangle 17"/>
          <p:cNvSpPr>
            <a:spLocks noChangeArrowheads="1"/>
          </p:cNvSpPr>
          <p:nvPr/>
        </p:nvSpPr>
        <p:spPr bwMode="auto">
          <a:xfrm>
            <a:off x="3313113" y="4941888"/>
            <a:ext cx="2698750" cy="719137"/>
          </a:xfrm>
          <a:prstGeom prst="rect">
            <a:avLst/>
          </a:prstGeom>
          <a:gradFill rotWithShape="1">
            <a:gsLst>
              <a:gs pos="0">
                <a:srgbClr val="66CCFF">
                  <a:alpha val="29999"/>
                </a:srgbClr>
              </a:gs>
              <a:gs pos="100000">
                <a:srgbClr val="2F5E76">
                  <a:alpha val="10001"/>
                </a:srgbClr>
              </a:gs>
            </a:gsLst>
            <a:lin ang="2700000" scaled="1"/>
          </a:gradFill>
          <a:ln w="12700" algn="ctr">
            <a:solidFill>
              <a:srgbClr val="CCFFFF"/>
            </a:solidFill>
            <a:miter lim="800000"/>
            <a:headEnd type="none" w="sm" len="sm"/>
            <a:tailEnd type="none" w="sm" len="sm"/>
          </a:ln>
        </p:spPr>
        <p:txBody>
          <a:bodyPr wrap="none" anchor="ctr"/>
          <a:lstStyle/>
          <a:p>
            <a:r>
              <a:rPr lang="es-BO" sz="2000"/>
              <a:t>Intereses</a:t>
            </a:r>
            <a:r>
              <a:rPr lang="es-BO"/>
              <a:t> </a:t>
            </a:r>
            <a:endParaRPr lang="en-US"/>
          </a:p>
        </p:txBody>
      </p:sp>
      <p:sp>
        <p:nvSpPr>
          <p:cNvPr id="140306" name="Line 18"/>
          <p:cNvSpPr>
            <a:spLocks noChangeShapeType="1"/>
          </p:cNvSpPr>
          <p:nvPr/>
        </p:nvSpPr>
        <p:spPr bwMode="auto">
          <a:xfrm flipH="1" flipV="1">
            <a:off x="4483100" y="3640138"/>
            <a:ext cx="17463" cy="1287462"/>
          </a:xfrm>
          <a:prstGeom prst="line">
            <a:avLst/>
          </a:prstGeom>
          <a:noFill/>
          <a:ln w="28575">
            <a:solidFill>
              <a:srgbClr val="DFEA06"/>
            </a:solidFill>
            <a:round/>
            <a:headEnd type="none" w="sm" len="sm"/>
            <a:tailEnd type="triangle" w="sm" len="sm"/>
          </a:ln>
          <a:effectLst>
            <a:outerShdw dist="35921" dir="2700000" algn="ctr" rotWithShape="0">
              <a:schemeClr val="bg2"/>
            </a:outerShdw>
          </a:effectLst>
        </p:spPr>
        <p:txBody>
          <a:bodyPr/>
          <a:lstStyle/>
          <a:p>
            <a:pPr>
              <a:defRPr/>
            </a:pPr>
            <a:endParaRPr lang="es-BO"/>
          </a:p>
        </p:txBody>
      </p:sp>
      <p:sp>
        <p:nvSpPr>
          <p:cNvPr id="2064" name="Text Box 19"/>
          <p:cNvSpPr txBox="1">
            <a:spLocks noChangeArrowheads="1"/>
          </p:cNvSpPr>
          <p:nvPr/>
        </p:nvSpPr>
        <p:spPr bwMode="auto">
          <a:xfrm>
            <a:off x="6227763" y="4797425"/>
            <a:ext cx="2698750" cy="719138"/>
          </a:xfrm>
          <a:prstGeom prst="rect">
            <a:avLst/>
          </a:prstGeom>
          <a:gradFill rotWithShape="1">
            <a:gsLst>
              <a:gs pos="0">
                <a:srgbClr val="66CCFF">
                  <a:alpha val="29999"/>
                </a:srgbClr>
              </a:gs>
              <a:gs pos="100000">
                <a:srgbClr val="2F5E76">
                  <a:alpha val="10001"/>
                </a:srgbClr>
              </a:gs>
            </a:gsLst>
            <a:lin ang="2700000" scaled="1"/>
          </a:gradFill>
          <a:ln w="12700" algn="ctr">
            <a:solidFill>
              <a:srgbClr val="CCFFFF"/>
            </a:solidFill>
            <a:miter lim="800000"/>
            <a:headEnd/>
            <a:tailEnd/>
          </a:ln>
        </p:spPr>
        <p:txBody>
          <a:bodyPr anchor="ctr"/>
          <a:lstStyle/>
          <a:p>
            <a:pPr eaLnBrk="1" hangingPunct="1">
              <a:spcBef>
                <a:spcPct val="50000"/>
              </a:spcBef>
            </a:pPr>
            <a:r>
              <a:rPr lang="es-ES" sz="2000"/>
              <a:t>UFV fecha pago</a:t>
            </a:r>
          </a:p>
        </p:txBody>
      </p:sp>
      <p:sp>
        <p:nvSpPr>
          <p:cNvPr id="2065" name="Text Box 20"/>
          <p:cNvSpPr txBox="1">
            <a:spLocks noChangeArrowheads="1"/>
          </p:cNvSpPr>
          <p:nvPr/>
        </p:nvSpPr>
        <p:spPr bwMode="auto">
          <a:xfrm>
            <a:off x="395288" y="4797425"/>
            <a:ext cx="2698750" cy="719138"/>
          </a:xfrm>
          <a:prstGeom prst="rect">
            <a:avLst/>
          </a:prstGeom>
          <a:gradFill rotWithShape="1">
            <a:gsLst>
              <a:gs pos="0">
                <a:srgbClr val="66CCFF">
                  <a:alpha val="29999"/>
                </a:srgbClr>
              </a:gs>
              <a:gs pos="100000">
                <a:srgbClr val="2F5E76">
                  <a:alpha val="10001"/>
                </a:srgbClr>
              </a:gs>
            </a:gsLst>
            <a:lin ang="2700000" scaled="1"/>
          </a:gradFill>
          <a:ln w="12700" algn="ctr">
            <a:solidFill>
              <a:srgbClr val="CCFFFF"/>
            </a:solidFill>
            <a:miter lim="800000"/>
            <a:headEnd/>
            <a:tailEnd/>
          </a:ln>
        </p:spPr>
        <p:txBody>
          <a:bodyPr/>
          <a:lstStyle/>
          <a:p>
            <a:pPr eaLnBrk="1" hangingPunct="1">
              <a:spcBef>
                <a:spcPct val="50000"/>
              </a:spcBef>
            </a:pPr>
            <a:r>
              <a:rPr lang="es-ES" sz="2000"/>
              <a:t>UFV fecha vencimiento</a:t>
            </a:r>
          </a:p>
        </p:txBody>
      </p:sp>
      <p:sp>
        <p:nvSpPr>
          <p:cNvPr id="140309" name="Line 21"/>
          <p:cNvSpPr>
            <a:spLocks noChangeShapeType="1"/>
          </p:cNvSpPr>
          <p:nvPr/>
        </p:nvSpPr>
        <p:spPr bwMode="auto">
          <a:xfrm flipV="1">
            <a:off x="2339975" y="4135438"/>
            <a:ext cx="11113" cy="647700"/>
          </a:xfrm>
          <a:prstGeom prst="line">
            <a:avLst/>
          </a:prstGeom>
          <a:noFill/>
          <a:ln w="28575">
            <a:solidFill>
              <a:srgbClr val="FF9900"/>
            </a:solidFill>
            <a:round/>
            <a:headEnd type="none" w="sm" len="sm"/>
            <a:tailEnd type="triangle" w="sm" len="sm"/>
          </a:ln>
          <a:effectLst>
            <a:outerShdw dist="35921" dir="2700000" algn="ctr" rotWithShape="0">
              <a:schemeClr val="bg2"/>
            </a:outerShdw>
          </a:effectLst>
        </p:spPr>
        <p:txBody>
          <a:bodyPr/>
          <a:lstStyle/>
          <a:p>
            <a:pPr>
              <a:defRPr/>
            </a:pPr>
            <a:endParaRPr lang="es-BO"/>
          </a:p>
        </p:txBody>
      </p:sp>
      <p:sp>
        <p:nvSpPr>
          <p:cNvPr id="2067" name="Line 22"/>
          <p:cNvSpPr>
            <a:spLocks noChangeShapeType="1"/>
          </p:cNvSpPr>
          <p:nvPr/>
        </p:nvSpPr>
        <p:spPr bwMode="auto">
          <a:xfrm>
            <a:off x="684213" y="6092825"/>
            <a:ext cx="5903912" cy="0"/>
          </a:xfrm>
          <a:prstGeom prst="line">
            <a:avLst/>
          </a:prstGeom>
          <a:noFill/>
          <a:ln w="57150">
            <a:solidFill>
              <a:srgbClr val="66CCFF"/>
            </a:solidFill>
            <a:round/>
            <a:headEnd/>
            <a:tailEnd/>
          </a:ln>
        </p:spPr>
        <p:txBody>
          <a:bodyPr/>
          <a:lstStyle/>
          <a:p>
            <a:endParaRPr lang="en-US"/>
          </a:p>
        </p:txBody>
      </p:sp>
      <p:sp>
        <p:nvSpPr>
          <p:cNvPr id="2068" name="Line 23"/>
          <p:cNvSpPr>
            <a:spLocks noChangeShapeType="1"/>
          </p:cNvSpPr>
          <p:nvPr/>
        </p:nvSpPr>
        <p:spPr bwMode="auto">
          <a:xfrm>
            <a:off x="6661150" y="6092825"/>
            <a:ext cx="1366838" cy="0"/>
          </a:xfrm>
          <a:prstGeom prst="line">
            <a:avLst/>
          </a:prstGeom>
          <a:noFill/>
          <a:ln w="57150">
            <a:solidFill>
              <a:srgbClr val="FFD520"/>
            </a:solidFill>
            <a:round/>
            <a:headEnd/>
            <a:tailEnd/>
          </a:ln>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eaLnBrk="1" hangingPunct="1">
              <a:defRPr/>
            </a:pPr>
            <a:r>
              <a:rPr lang="es-ES" sz="4000" smtClean="0"/>
              <a:t>COMPONENTES DE LA DEUDA TRIBUTARIA (DT)</a:t>
            </a:r>
          </a:p>
        </p:txBody>
      </p:sp>
      <p:sp>
        <p:nvSpPr>
          <p:cNvPr id="142341" name="Rectangle 5"/>
          <p:cNvSpPr>
            <a:spLocks noGrp="1" noChangeArrowheads="1"/>
          </p:cNvSpPr>
          <p:nvPr>
            <p:ph type="body" sz="half" idx="3"/>
          </p:nvPr>
        </p:nvSpPr>
        <p:spPr>
          <a:xfrm>
            <a:off x="468313" y="2565400"/>
            <a:ext cx="8229600" cy="3987800"/>
          </a:xfrm>
        </p:spPr>
        <p:txBody>
          <a:bodyPr>
            <a:spAutoFit/>
          </a:bodyPr>
          <a:lstStyle/>
          <a:p>
            <a:pPr eaLnBrk="1" hangingPunct="1">
              <a:lnSpc>
                <a:spcPct val="80000"/>
              </a:lnSpc>
              <a:buFont typeface="Wingdings" pitchFamily="2" charset="2"/>
              <a:buNone/>
              <a:defRPr/>
            </a:pPr>
            <a:r>
              <a:rPr lang="es-ES" sz="1800" dirty="0" smtClean="0"/>
              <a:t>Donde:</a:t>
            </a:r>
          </a:p>
          <a:p>
            <a:pPr eaLnBrk="1" hangingPunct="1">
              <a:lnSpc>
                <a:spcPct val="80000"/>
              </a:lnSpc>
              <a:spcBef>
                <a:spcPct val="50000"/>
              </a:spcBef>
              <a:defRPr/>
            </a:pPr>
            <a:r>
              <a:rPr lang="es-ES" sz="1800" dirty="0" smtClean="0"/>
              <a:t>DT.- Deuda tributaria expresada en UFV.</a:t>
            </a:r>
          </a:p>
          <a:p>
            <a:pPr eaLnBrk="1" hangingPunct="1">
              <a:lnSpc>
                <a:spcPct val="80000"/>
              </a:lnSpc>
              <a:spcBef>
                <a:spcPct val="50000"/>
              </a:spcBef>
              <a:defRPr/>
            </a:pPr>
            <a:r>
              <a:rPr lang="es-ES" sz="1800" dirty="0" smtClean="0"/>
              <a:t>TO(Bs.).- Tributo Omitido del periodo que se declara, expresado en Bolivianos.</a:t>
            </a:r>
          </a:p>
          <a:p>
            <a:pPr eaLnBrk="1" hangingPunct="1">
              <a:lnSpc>
                <a:spcPct val="80000"/>
              </a:lnSpc>
              <a:spcBef>
                <a:spcPct val="50000"/>
              </a:spcBef>
              <a:defRPr/>
            </a:pPr>
            <a:r>
              <a:rPr lang="es-ES" sz="1800" dirty="0" smtClean="0"/>
              <a:t>UFV(FV).- Unidad de Fomento a la Vivienda de la Fecha de Vencimiento.</a:t>
            </a:r>
          </a:p>
          <a:p>
            <a:pPr eaLnBrk="1" hangingPunct="1">
              <a:lnSpc>
                <a:spcPct val="80000"/>
              </a:lnSpc>
              <a:spcBef>
                <a:spcPct val="50000"/>
              </a:spcBef>
              <a:defRPr/>
            </a:pPr>
            <a:r>
              <a:rPr lang="es-ES" sz="1800" dirty="0" smtClean="0"/>
              <a:t>r.- La tasa de interés (r), mientras no esté desarrollado el mercado de créditos en Unidades de Fomento a la Vivienda, es la “Tasa Activa de Paridad Referencial en UFV” para el mes en que se pague la obligación, incrementada en tres puntos, en aplicación a lo dispuesto por el Artículo 9 del D.S. 27310.</a:t>
            </a:r>
          </a:p>
          <a:p>
            <a:pPr eaLnBrk="1" hangingPunct="1">
              <a:lnSpc>
                <a:spcPct val="80000"/>
              </a:lnSpc>
              <a:spcBef>
                <a:spcPct val="50000"/>
              </a:spcBef>
              <a:defRPr/>
            </a:pPr>
            <a:r>
              <a:rPr lang="es-ES" sz="1800" dirty="0" smtClean="0"/>
              <a:t>n.- Número de días de mora desde el día siguiente de la fecha de vencimiento del tributo que se declara hasta la fecha de pago de la obligación tributaria inclusive.</a:t>
            </a:r>
          </a:p>
          <a:p>
            <a:pPr eaLnBrk="1" hangingPunct="1">
              <a:lnSpc>
                <a:spcPct val="80000"/>
              </a:lnSpc>
              <a:spcBef>
                <a:spcPct val="50000"/>
              </a:spcBef>
              <a:defRPr/>
            </a:pPr>
            <a:r>
              <a:rPr lang="es-ES" sz="1800" dirty="0" smtClean="0"/>
              <a:t>M.- Multas expresadas en UFV.</a:t>
            </a:r>
          </a:p>
        </p:txBody>
      </p:sp>
      <p:graphicFrame>
        <p:nvGraphicFramePr>
          <p:cNvPr id="3074" name="Object 8"/>
          <p:cNvGraphicFramePr>
            <a:graphicFrameLocks noChangeAspect="1"/>
          </p:cNvGraphicFramePr>
          <p:nvPr>
            <p:ph sz="quarter" idx="2"/>
          </p:nvPr>
        </p:nvGraphicFramePr>
        <p:xfrm>
          <a:off x="2138363" y="1773238"/>
          <a:ext cx="4016375" cy="898525"/>
        </p:xfrm>
        <a:graphic>
          <a:graphicData uri="http://schemas.openxmlformats.org/presentationml/2006/ole">
            <p:oleObj spid="_x0000_s3074" name="Ecuación" r:id="rId3" imgW="1930320" imgH="431640" progId="Equation.3">
              <p:embed/>
            </p:oleObj>
          </a:graphicData>
        </a:graphic>
      </p:graphicFrame>
      <p:sp>
        <p:nvSpPr>
          <p:cNvPr id="3077" name="Rectangle 11"/>
          <p:cNvSpPr>
            <a:spLocks noChangeArrowheads="1"/>
          </p:cNvSpPr>
          <p:nvPr/>
        </p:nvSpPr>
        <p:spPr bwMode="auto">
          <a:xfrm>
            <a:off x="5508625" y="1844675"/>
            <a:ext cx="215900" cy="144463"/>
          </a:xfrm>
          <a:prstGeom prst="rect">
            <a:avLst/>
          </a:prstGeom>
          <a:noFill/>
          <a:ln w="12700" algn="ctr">
            <a:noFill/>
            <a:miter lim="800000"/>
            <a:headEnd/>
            <a:tailEnd/>
          </a:ln>
        </p:spPr>
        <p:txBody>
          <a:bodyPr wrap="none" anchor="ctr"/>
          <a:lstStyle/>
          <a:p>
            <a:r>
              <a:rPr lang="es-ES" sz="1800" b="0"/>
              <a:t>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eaLnBrk="1" hangingPunct="1">
              <a:defRPr/>
            </a:pPr>
            <a:r>
              <a:rPr lang="es-ES" smtClean="0"/>
              <a:t>TRIBUTO OMITIDO (TO)</a:t>
            </a:r>
          </a:p>
        </p:txBody>
      </p:sp>
      <p:sp>
        <p:nvSpPr>
          <p:cNvPr id="144390" name="Rectangle 6"/>
          <p:cNvSpPr>
            <a:spLocks noChangeArrowheads="1"/>
          </p:cNvSpPr>
          <p:nvPr/>
        </p:nvSpPr>
        <p:spPr bwMode="auto">
          <a:xfrm>
            <a:off x="468313" y="2349500"/>
            <a:ext cx="8229600" cy="3603625"/>
          </a:xfrm>
          <a:prstGeom prst="rect">
            <a:avLst/>
          </a:prstGeom>
          <a:noFill/>
          <a:ln w="9525">
            <a:noFill/>
            <a:miter lim="800000"/>
            <a:headEnd/>
            <a:tailEnd/>
          </a:ln>
          <a:effectLst/>
        </p:spPr>
        <p:txBody>
          <a:bodyPr>
            <a:spAutoFit/>
          </a:bodyPr>
          <a:lstStyle/>
          <a:p>
            <a:pPr marL="355600" indent="-355600" algn="l" eaLnBrk="1" hangingPunct="1">
              <a:lnSpc>
                <a:spcPct val="80000"/>
              </a:lnSpc>
              <a:spcBef>
                <a:spcPct val="20000"/>
              </a:spcBef>
              <a:buClr>
                <a:srgbClr val="FFCC66"/>
              </a:buClr>
              <a:buFont typeface="Wingdings" pitchFamily="2" charset="2"/>
              <a:buNone/>
              <a:defRPr/>
            </a:pPr>
            <a:r>
              <a:rPr lang="es-ES" sz="1800" b="0">
                <a:effectLst>
                  <a:outerShdw blurRad="38100" dist="38100" dir="2700000" algn="tl">
                    <a:srgbClr val="000000"/>
                  </a:outerShdw>
                </a:effectLst>
              </a:rPr>
              <a:t>Donde:</a:t>
            </a:r>
          </a:p>
          <a:p>
            <a:pPr marL="355600" indent="-355600" algn="l" eaLnBrk="1" hangingPunct="1">
              <a:lnSpc>
                <a:spcPct val="80000"/>
              </a:lnSpc>
              <a:spcBef>
                <a:spcPct val="20000"/>
              </a:spcBef>
              <a:buClr>
                <a:srgbClr val="FFCC66"/>
              </a:buClr>
              <a:buFont typeface="Wingdings" pitchFamily="2" charset="2"/>
              <a:buNone/>
              <a:defRPr/>
            </a:pPr>
            <a:endParaRPr lang="es-ES" sz="1800" b="0">
              <a:effectLst>
                <a:outerShdw blurRad="38100" dist="38100" dir="2700000" algn="tl">
                  <a:srgbClr val="000000"/>
                </a:outerShdw>
              </a:effectLst>
            </a:endParaRPr>
          </a:p>
          <a:p>
            <a:pPr marL="355600" indent="-355600" algn="l" eaLnBrk="1" hangingPunct="1">
              <a:lnSpc>
                <a:spcPct val="80000"/>
              </a:lnSpc>
              <a:spcBef>
                <a:spcPct val="20000"/>
              </a:spcBef>
              <a:buClr>
                <a:srgbClr val="FFCC66"/>
              </a:buClr>
              <a:buFont typeface="Wingdings" pitchFamily="2" charset="2"/>
              <a:buChar char="w"/>
              <a:defRPr/>
            </a:pPr>
            <a:r>
              <a:rPr lang="es-ES" sz="1800" b="0">
                <a:effectLst>
                  <a:outerShdw blurRad="38100" dist="38100" dir="2700000" algn="tl">
                    <a:srgbClr val="000000"/>
                  </a:outerShdw>
                </a:effectLst>
              </a:rPr>
              <a:t>ID(n)</a:t>
            </a:r>
            <a:br>
              <a:rPr lang="es-ES" sz="1800" b="0">
                <a:effectLst>
                  <a:outerShdw blurRad="38100" dist="38100" dir="2700000" algn="tl">
                    <a:srgbClr val="000000"/>
                  </a:outerShdw>
                </a:effectLst>
              </a:rPr>
            </a:br>
            <a:r>
              <a:rPr lang="es-ES" sz="1800" b="0">
                <a:effectLst>
                  <a:outerShdw blurRad="38100" dist="38100" dir="2700000" algn="tl">
                    <a:srgbClr val="000000"/>
                  </a:outerShdw>
                </a:effectLst>
              </a:rPr>
              <a:t>Impuesto Determinado del periodo que se declara expresado en Bolivianos. (*)</a:t>
            </a:r>
          </a:p>
          <a:p>
            <a:pPr marL="355600" indent="-355600" algn="l" eaLnBrk="1" hangingPunct="1">
              <a:lnSpc>
                <a:spcPct val="80000"/>
              </a:lnSpc>
              <a:spcBef>
                <a:spcPct val="20000"/>
              </a:spcBef>
              <a:buClr>
                <a:srgbClr val="FFCC66"/>
              </a:buClr>
              <a:buFont typeface="Wingdings" pitchFamily="2" charset="2"/>
              <a:buChar char="w"/>
              <a:defRPr/>
            </a:pPr>
            <a:endParaRPr lang="es-ES" sz="1800" b="0">
              <a:effectLst>
                <a:outerShdw blurRad="38100" dist="38100" dir="2700000" algn="tl">
                  <a:srgbClr val="000000"/>
                </a:outerShdw>
              </a:effectLst>
            </a:endParaRPr>
          </a:p>
          <a:p>
            <a:pPr marL="355600" indent="-355600" algn="l" eaLnBrk="1" hangingPunct="1">
              <a:lnSpc>
                <a:spcPct val="80000"/>
              </a:lnSpc>
              <a:spcBef>
                <a:spcPct val="20000"/>
              </a:spcBef>
              <a:buClr>
                <a:srgbClr val="FFCC66"/>
              </a:buClr>
              <a:buFont typeface="Wingdings" pitchFamily="2" charset="2"/>
              <a:buChar char="w"/>
              <a:defRPr/>
            </a:pPr>
            <a:r>
              <a:rPr lang="es-ES" sz="1800" b="0">
                <a:effectLst>
                  <a:outerShdw blurRad="38100" dist="38100" dir="2700000" algn="tl">
                    <a:srgbClr val="000000"/>
                  </a:outerShdw>
                </a:effectLst>
              </a:rPr>
              <a:t>CD(n)</a:t>
            </a:r>
            <a:br>
              <a:rPr lang="es-ES" sz="1800" b="0">
                <a:effectLst>
                  <a:outerShdw blurRad="38100" dist="38100" dir="2700000" algn="tl">
                    <a:srgbClr val="000000"/>
                  </a:outerShdw>
                </a:effectLst>
              </a:rPr>
            </a:br>
            <a:r>
              <a:rPr lang="es-ES" sz="1800" b="0">
                <a:effectLst>
                  <a:outerShdw blurRad="38100" dist="38100" dir="2700000" algn="tl">
                    <a:srgbClr val="000000"/>
                  </a:outerShdw>
                </a:effectLst>
              </a:rPr>
              <a:t>Los créditos deducibles del periodo que se declaran expresado en Bolivianos. (*)</a:t>
            </a:r>
          </a:p>
          <a:p>
            <a:pPr marL="355600" indent="-355600" algn="l" eaLnBrk="1" hangingPunct="1">
              <a:lnSpc>
                <a:spcPct val="80000"/>
              </a:lnSpc>
              <a:spcBef>
                <a:spcPct val="20000"/>
              </a:spcBef>
              <a:buClr>
                <a:srgbClr val="FFCC66"/>
              </a:buClr>
              <a:buFont typeface="Wingdings" pitchFamily="2" charset="2"/>
              <a:buNone/>
              <a:defRPr/>
            </a:pPr>
            <a:endParaRPr lang="es-ES" sz="1800" b="0">
              <a:effectLst>
                <a:outerShdw blurRad="38100" dist="38100" dir="2700000" algn="tl">
                  <a:srgbClr val="000000"/>
                </a:outerShdw>
              </a:effectLst>
            </a:endParaRPr>
          </a:p>
          <a:p>
            <a:pPr marL="355600" indent="-355600" algn="l" eaLnBrk="1" hangingPunct="1">
              <a:lnSpc>
                <a:spcPct val="80000"/>
              </a:lnSpc>
              <a:spcBef>
                <a:spcPct val="20000"/>
              </a:spcBef>
              <a:buClr>
                <a:srgbClr val="FFCC66"/>
              </a:buClr>
              <a:buFont typeface="Wingdings" pitchFamily="2" charset="2"/>
              <a:buNone/>
              <a:defRPr/>
            </a:pPr>
            <a:r>
              <a:rPr lang="es-ES" sz="1800" b="0">
                <a:effectLst>
                  <a:outerShdw blurRad="38100" dist="38100" dir="2700000" algn="tl">
                    <a:srgbClr val="000000"/>
                  </a:outerShdw>
                </a:effectLst>
              </a:rPr>
              <a:t>(*)	Los importes afectados por actualizaciones serán calculados de acuerdo a lo detallado en la siguiente diapositiva (Mantenimiento de Valor [MV]).</a:t>
            </a:r>
          </a:p>
          <a:p>
            <a:pPr marL="355600" indent="-355600" algn="l" eaLnBrk="1" hangingPunct="1">
              <a:lnSpc>
                <a:spcPct val="80000"/>
              </a:lnSpc>
              <a:spcBef>
                <a:spcPct val="20000"/>
              </a:spcBef>
              <a:buClr>
                <a:srgbClr val="FFCC66"/>
              </a:buClr>
              <a:buFont typeface="Wingdings" pitchFamily="2" charset="2"/>
              <a:buNone/>
              <a:defRPr/>
            </a:pPr>
            <a:endParaRPr lang="es-ES" sz="1800" b="0">
              <a:effectLst>
                <a:outerShdw blurRad="38100" dist="38100" dir="2700000" algn="tl">
                  <a:srgbClr val="000000"/>
                </a:outerShdw>
              </a:effectLst>
            </a:endParaRPr>
          </a:p>
          <a:p>
            <a:pPr marL="355600" indent="-355600" algn="l" eaLnBrk="1" hangingPunct="1">
              <a:lnSpc>
                <a:spcPct val="80000"/>
              </a:lnSpc>
              <a:spcBef>
                <a:spcPct val="20000"/>
              </a:spcBef>
              <a:buClr>
                <a:srgbClr val="FFCC66"/>
              </a:buClr>
              <a:buFont typeface="Wingdings" pitchFamily="2" charset="2"/>
              <a:buNone/>
              <a:defRPr/>
            </a:pPr>
            <a:r>
              <a:rPr lang="es-ES" sz="1800" b="0">
                <a:effectLst>
                  <a:outerShdw blurRad="38100" dist="38100" dir="2700000" algn="tl">
                    <a:srgbClr val="000000"/>
                  </a:outerShdw>
                </a:effectLst>
              </a:rPr>
              <a:t>	</a:t>
            </a:r>
          </a:p>
        </p:txBody>
      </p:sp>
      <p:graphicFrame>
        <p:nvGraphicFramePr>
          <p:cNvPr id="4098" name="Object 9"/>
          <p:cNvGraphicFramePr>
            <a:graphicFrameLocks noChangeAspect="1"/>
          </p:cNvGraphicFramePr>
          <p:nvPr>
            <p:ph idx="1"/>
          </p:nvPr>
        </p:nvGraphicFramePr>
        <p:xfrm>
          <a:off x="2771775" y="1844675"/>
          <a:ext cx="3155950" cy="638175"/>
        </p:xfrm>
        <a:graphic>
          <a:graphicData uri="http://schemas.openxmlformats.org/presentationml/2006/ole">
            <p:oleObj spid="_x0000_s4098" name="Ecuación" r:id="rId3" imgW="1130040" imgH="228600" progId="Equation.3">
              <p:embed/>
            </p:oleObj>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defRPr/>
            </a:pPr>
            <a:r>
              <a:rPr lang="es-ES" sz="3600" smtClean="0"/>
              <a:t>Mantenimiento de Valor (MV) </a:t>
            </a:r>
            <a:br>
              <a:rPr lang="es-ES" sz="3600" smtClean="0"/>
            </a:br>
            <a:r>
              <a:rPr lang="es-ES" sz="2800" smtClean="0"/>
              <a:t>(A favor del contribuyente)</a:t>
            </a:r>
          </a:p>
        </p:txBody>
      </p:sp>
      <p:sp>
        <p:nvSpPr>
          <p:cNvPr id="145413" name="Rectangle 5"/>
          <p:cNvSpPr>
            <a:spLocks noChangeArrowheads="1"/>
          </p:cNvSpPr>
          <p:nvPr/>
        </p:nvSpPr>
        <p:spPr bwMode="auto">
          <a:xfrm>
            <a:off x="468313" y="2852738"/>
            <a:ext cx="8229600" cy="3313112"/>
          </a:xfrm>
          <a:prstGeom prst="rect">
            <a:avLst/>
          </a:prstGeom>
          <a:noFill/>
          <a:ln w="9525">
            <a:noFill/>
            <a:miter lim="800000"/>
            <a:headEnd/>
            <a:tailEnd/>
          </a:ln>
          <a:effectLst/>
        </p:spPr>
        <p:txBody>
          <a:bodyPr/>
          <a:lstStyle/>
          <a:p>
            <a:pPr marL="355600" indent="-355600" algn="l" eaLnBrk="1" hangingPunct="1">
              <a:lnSpc>
                <a:spcPct val="80000"/>
              </a:lnSpc>
              <a:spcBef>
                <a:spcPct val="20000"/>
              </a:spcBef>
              <a:buClr>
                <a:srgbClr val="FFCC66"/>
              </a:buClr>
              <a:buFont typeface="Wingdings" pitchFamily="2" charset="2"/>
              <a:buNone/>
              <a:defRPr/>
            </a:pPr>
            <a:r>
              <a:rPr lang="es-ES" sz="2000" b="0">
                <a:effectLst>
                  <a:outerShdw blurRad="38100" dist="38100" dir="2700000" algn="tl">
                    <a:srgbClr val="000000"/>
                  </a:outerShdw>
                </a:effectLst>
              </a:rPr>
              <a:t>Donde:</a:t>
            </a:r>
          </a:p>
          <a:p>
            <a:pPr marL="355600" indent="-355600" algn="l" eaLnBrk="1" hangingPunct="1">
              <a:lnSpc>
                <a:spcPct val="80000"/>
              </a:lnSpc>
              <a:spcBef>
                <a:spcPct val="20000"/>
              </a:spcBef>
              <a:buClr>
                <a:srgbClr val="FFCC66"/>
              </a:buClr>
              <a:buFont typeface="Wingdings" pitchFamily="2" charset="2"/>
              <a:buNone/>
              <a:defRPr/>
            </a:pPr>
            <a:endParaRPr lang="es-ES" sz="2000" b="0">
              <a:effectLst>
                <a:outerShdw blurRad="38100" dist="38100" dir="2700000" algn="tl">
                  <a:srgbClr val="000000"/>
                </a:outerShdw>
              </a:effectLst>
            </a:endParaRPr>
          </a:p>
          <a:p>
            <a:pPr marL="355600" indent="-355600" algn="l" eaLnBrk="1" hangingPunct="1">
              <a:lnSpc>
                <a:spcPct val="80000"/>
              </a:lnSpc>
              <a:spcBef>
                <a:spcPct val="20000"/>
              </a:spcBef>
              <a:buClr>
                <a:srgbClr val="FFCC66"/>
              </a:buClr>
              <a:buFont typeface="Wingdings" pitchFamily="2" charset="2"/>
              <a:buChar char="w"/>
              <a:defRPr/>
            </a:pPr>
            <a:r>
              <a:rPr lang="es-ES" sz="2000" b="0">
                <a:effectLst>
                  <a:outerShdw blurRad="38100" dist="38100" dir="2700000" algn="tl">
                    <a:srgbClr val="000000"/>
                  </a:outerShdw>
                </a:effectLst>
              </a:rPr>
              <a:t>MV.- Mantenimiento de Valor.</a:t>
            </a:r>
          </a:p>
          <a:p>
            <a:pPr marL="355600" indent="-355600" algn="l" eaLnBrk="1" hangingPunct="1">
              <a:lnSpc>
                <a:spcPct val="80000"/>
              </a:lnSpc>
              <a:spcBef>
                <a:spcPct val="20000"/>
              </a:spcBef>
              <a:buClr>
                <a:srgbClr val="FFCC66"/>
              </a:buClr>
              <a:buFont typeface="Wingdings" pitchFamily="2" charset="2"/>
              <a:buChar char="w"/>
              <a:defRPr/>
            </a:pPr>
            <a:endParaRPr lang="es-ES" sz="2000" b="0">
              <a:effectLst>
                <a:outerShdw blurRad="38100" dist="38100" dir="2700000" algn="tl">
                  <a:srgbClr val="000000"/>
                </a:outerShdw>
              </a:effectLst>
            </a:endParaRPr>
          </a:p>
          <a:p>
            <a:pPr marL="355600" indent="-355600" algn="l" eaLnBrk="1" hangingPunct="1">
              <a:lnSpc>
                <a:spcPct val="80000"/>
              </a:lnSpc>
              <a:spcBef>
                <a:spcPct val="20000"/>
              </a:spcBef>
              <a:buClr>
                <a:srgbClr val="FFCC66"/>
              </a:buClr>
              <a:buFont typeface="Wingdings" pitchFamily="2" charset="2"/>
              <a:buChar char="w"/>
              <a:defRPr/>
            </a:pPr>
            <a:r>
              <a:rPr lang="es-ES" sz="2000" b="0">
                <a:effectLst>
                  <a:outerShdw blurRad="38100" dist="38100" dir="2700000" algn="tl">
                    <a:srgbClr val="000000"/>
                  </a:outerShdw>
                </a:effectLst>
              </a:rPr>
              <a:t>UFV(n).- Unidad de Fomento de Vivienda del último día hábil del periodo a declarar.</a:t>
            </a:r>
          </a:p>
          <a:p>
            <a:pPr marL="355600" indent="-355600" algn="l" eaLnBrk="1" hangingPunct="1">
              <a:lnSpc>
                <a:spcPct val="80000"/>
              </a:lnSpc>
              <a:spcBef>
                <a:spcPct val="20000"/>
              </a:spcBef>
              <a:buClr>
                <a:srgbClr val="FFCC66"/>
              </a:buClr>
              <a:buFont typeface="Wingdings" pitchFamily="2" charset="2"/>
              <a:buChar char="w"/>
              <a:defRPr/>
            </a:pPr>
            <a:endParaRPr lang="es-ES" sz="2000" b="0">
              <a:effectLst>
                <a:outerShdw blurRad="38100" dist="38100" dir="2700000" algn="tl">
                  <a:srgbClr val="000000"/>
                </a:outerShdw>
              </a:effectLst>
            </a:endParaRPr>
          </a:p>
          <a:p>
            <a:pPr marL="355600" indent="-355600" algn="l" eaLnBrk="1" hangingPunct="1">
              <a:lnSpc>
                <a:spcPct val="80000"/>
              </a:lnSpc>
              <a:spcBef>
                <a:spcPct val="20000"/>
              </a:spcBef>
              <a:buClr>
                <a:srgbClr val="FFCC66"/>
              </a:buClr>
              <a:buFont typeface="Wingdings" pitchFamily="2" charset="2"/>
              <a:buChar char="w"/>
              <a:defRPr/>
            </a:pPr>
            <a:r>
              <a:rPr lang="es-ES" sz="2000" b="0">
                <a:effectLst>
                  <a:outerShdw blurRad="38100" dist="38100" dir="2700000" algn="tl">
                    <a:srgbClr val="000000"/>
                  </a:outerShdw>
                </a:effectLst>
              </a:rPr>
              <a:t>UFV(m).- Unidad de Fomento de Vivienda del último día hábil del periodo anterior. </a:t>
            </a:r>
          </a:p>
        </p:txBody>
      </p:sp>
      <p:graphicFrame>
        <p:nvGraphicFramePr>
          <p:cNvPr id="5122" name="Object 8"/>
          <p:cNvGraphicFramePr>
            <a:graphicFrameLocks noChangeAspect="1"/>
          </p:cNvGraphicFramePr>
          <p:nvPr>
            <p:ph idx="1"/>
          </p:nvPr>
        </p:nvGraphicFramePr>
        <p:xfrm>
          <a:off x="1833563" y="1773238"/>
          <a:ext cx="5086350" cy="860425"/>
        </p:xfrm>
        <a:graphic>
          <a:graphicData uri="http://schemas.openxmlformats.org/presentationml/2006/ole">
            <p:oleObj spid="_x0000_s5122" name="Ecuación" r:id="rId3" imgW="2552400" imgH="431640" progId="Equation.3">
              <p:embed/>
            </p:oleObj>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defRPr/>
            </a:pPr>
            <a:r>
              <a:rPr lang="es-ES" sz="3600" smtClean="0"/>
              <a:t>PROCEDIMIENTO DE CÁLCULO LEY 2492</a:t>
            </a:r>
            <a:r>
              <a:rPr lang="es-ES" sz="3200" smtClean="0"/>
              <a:t> </a:t>
            </a:r>
            <a:br>
              <a:rPr lang="es-ES" sz="3200" smtClean="0"/>
            </a:br>
            <a:r>
              <a:rPr lang="es-ES" sz="2400" b="0" smtClean="0"/>
              <a:t>MANTENIMIENTO DE VALOR</a:t>
            </a:r>
          </a:p>
        </p:txBody>
      </p:sp>
      <p:sp>
        <p:nvSpPr>
          <p:cNvPr id="148483" name="Rectangle 3"/>
          <p:cNvSpPr>
            <a:spLocks noGrp="1" noChangeArrowheads="1"/>
          </p:cNvSpPr>
          <p:nvPr>
            <p:ph type="body" sz="half" idx="1"/>
          </p:nvPr>
        </p:nvSpPr>
        <p:spPr>
          <a:xfrm>
            <a:off x="468313" y="2997200"/>
            <a:ext cx="8229600" cy="2409825"/>
          </a:xfrm>
        </p:spPr>
        <p:txBody>
          <a:bodyPr>
            <a:spAutoFit/>
          </a:bodyPr>
          <a:lstStyle/>
          <a:p>
            <a:pPr eaLnBrk="1" hangingPunct="1">
              <a:lnSpc>
                <a:spcPct val="80000"/>
              </a:lnSpc>
              <a:buFont typeface="Wingdings" pitchFamily="2" charset="2"/>
              <a:buNone/>
              <a:defRPr/>
            </a:pPr>
            <a:r>
              <a:rPr lang="es-ES" sz="2000" smtClean="0"/>
              <a:t>Donde:</a:t>
            </a:r>
          </a:p>
          <a:p>
            <a:pPr eaLnBrk="1" hangingPunct="1">
              <a:lnSpc>
                <a:spcPct val="80000"/>
              </a:lnSpc>
              <a:buFont typeface="Wingdings" pitchFamily="2" charset="2"/>
              <a:buNone/>
              <a:defRPr/>
            </a:pPr>
            <a:endParaRPr lang="es-ES" sz="2000" smtClean="0"/>
          </a:p>
          <a:p>
            <a:pPr eaLnBrk="1" hangingPunct="1">
              <a:lnSpc>
                <a:spcPct val="80000"/>
              </a:lnSpc>
              <a:defRPr/>
            </a:pPr>
            <a:r>
              <a:rPr lang="es-ES" sz="2000" smtClean="0"/>
              <a:t>UFV (FP).- Unidad de fomento de Vivienda de la fecha de Pago</a:t>
            </a:r>
          </a:p>
          <a:p>
            <a:pPr eaLnBrk="1" hangingPunct="1">
              <a:lnSpc>
                <a:spcPct val="80000"/>
              </a:lnSpc>
              <a:defRPr/>
            </a:pPr>
            <a:r>
              <a:rPr lang="es-ES" sz="2000" smtClean="0"/>
              <a:t>TO (BS).- Tributo Omitido en Bolivianos.</a:t>
            </a:r>
          </a:p>
          <a:p>
            <a:pPr eaLnBrk="1" hangingPunct="1">
              <a:lnSpc>
                <a:spcPct val="80000"/>
              </a:lnSpc>
              <a:defRPr/>
            </a:pPr>
            <a:r>
              <a:rPr lang="es-ES" sz="2000" smtClean="0"/>
              <a:t>UFV(FV).- Unidad de Fomento de Vivienda de la fecha de Vencimiento.</a:t>
            </a:r>
          </a:p>
          <a:p>
            <a:pPr eaLnBrk="1" hangingPunct="1">
              <a:lnSpc>
                <a:spcPct val="80000"/>
              </a:lnSpc>
              <a:buFont typeface="Wingdings" pitchFamily="2" charset="2"/>
              <a:buNone/>
              <a:defRPr/>
            </a:pPr>
            <a:endParaRPr lang="es-ES" sz="2000" smtClean="0"/>
          </a:p>
          <a:p>
            <a:pPr eaLnBrk="1" hangingPunct="1">
              <a:lnSpc>
                <a:spcPct val="80000"/>
              </a:lnSpc>
              <a:buFont typeface="Wingdings" pitchFamily="2" charset="2"/>
              <a:buNone/>
              <a:defRPr/>
            </a:pPr>
            <a:r>
              <a:rPr lang="es-ES" sz="2000" smtClean="0"/>
              <a:t>	</a:t>
            </a:r>
          </a:p>
        </p:txBody>
      </p:sp>
      <p:graphicFrame>
        <p:nvGraphicFramePr>
          <p:cNvPr id="6146" name="Object 6"/>
          <p:cNvGraphicFramePr>
            <a:graphicFrameLocks noChangeAspect="1"/>
          </p:cNvGraphicFramePr>
          <p:nvPr>
            <p:ph sz="half" idx="2"/>
          </p:nvPr>
        </p:nvGraphicFramePr>
        <p:xfrm>
          <a:off x="2408238" y="1844675"/>
          <a:ext cx="3768725" cy="963613"/>
        </p:xfrm>
        <a:graphic>
          <a:graphicData uri="http://schemas.openxmlformats.org/presentationml/2006/ole">
            <p:oleObj spid="_x0000_s6146" name="Ecuación" r:id="rId3" imgW="1688760" imgH="431640" progId="Equation.3">
              <p:embed/>
            </p:oleObj>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redeterminado SIN">
  <a:themeElements>
    <a:clrScheme name="Predeterminado SI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Predeterminado SI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66CCFF">
                <a:alpha val="30000"/>
              </a:srgbClr>
            </a:gs>
            <a:gs pos="100000">
              <a:srgbClr val="66CCFF">
                <a:gamma/>
                <a:shade val="46275"/>
                <a:invGamma/>
                <a:alpha val="10001"/>
              </a:srgbClr>
            </a:gs>
          </a:gsLst>
          <a:lin ang="2700000" scaled="1"/>
        </a:gradFill>
        <a:ln w="12700" cap="flat" cmpd="sng" algn="ctr">
          <a:solidFill>
            <a:srgbClr val="CC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24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rgbClr val="66CCFF">
                <a:alpha val="30000"/>
              </a:srgbClr>
            </a:gs>
            <a:gs pos="100000">
              <a:srgbClr val="66CCFF">
                <a:gamma/>
                <a:shade val="46275"/>
                <a:invGamma/>
                <a:alpha val="10001"/>
              </a:srgbClr>
            </a:gs>
          </a:gsLst>
          <a:lin ang="2700000" scaled="1"/>
        </a:gradFill>
        <a:ln w="12700" cap="flat" cmpd="sng" algn="ctr">
          <a:solidFill>
            <a:srgbClr val="CC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24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Predeterminado S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determinado SI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determinado SI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determinado SI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determinado SI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determinado SI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determinado SI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determinado SI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determinado SI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determinado SI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determinado SI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determinado SI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1918</TotalTime>
  <Words>2028</Words>
  <Application>Microsoft Office PowerPoint</Application>
  <PresentationFormat>Letter Paper (8.5x11 in)</PresentationFormat>
  <Paragraphs>383</Paragraphs>
  <Slides>34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Predeterminado SIN</vt:lpstr>
      <vt:lpstr>Ecuación</vt:lpstr>
      <vt:lpstr>DEUDA TRIBUTARIA</vt:lpstr>
      <vt:lpstr>DEUDA TRIBUTARIA </vt:lpstr>
      <vt:lpstr>DEUDA TRIBUTARIA ARTICULO 92 LEY 2492 DETERMINACION DE LA DEUDA TRIBUTARIA</vt:lpstr>
      <vt:lpstr>DELIMITACION DE LA DEUDA TRIBUTARIA  (Artículo 11, D.S. 27874)</vt:lpstr>
      <vt:lpstr>COMPONENTES DE LA DEUDA TRIBUTARIA</vt:lpstr>
      <vt:lpstr>COMPONENTES DE LA DEUDA TRIBUTARIA (DT)</vt:lpstr>
      <vt:lpstr>TRIBUTO OMITIDO (TO)</vt:lpstr>
      <vt:lpstr>Mantenimiento de Valor (MV)  (A favor del contribuyente)</vt:lpstr>
      <vt:lpstr>PROCEDIMIENTO DE CÁLCULO LEY 2492  MANTENIMIENTO DE VALOR</vt:lpstr>
      <vt:lpstr>PROCEDIMIENTO DE CÁLCULO LEY 2492  TRIBUTO OMITIDO (INCLUYE MV)</vt:lpstr>
      <vt:lpstr>PROCEDIMIENTO DE CÁLCULO LEY 2492  INTERESES</vt:lpstr>
      <vt:lpstr>DEUDA TRIBUTARIA </vt:lpstr>
      <vt:lpstr>PROCEDIMIENTO DE CÁLCULO LEY 2492  MULTA POR IDF</vt:lpstr>
      <vt:lpstr>Pagos Parciales</vt:lpstr>
      <vt:lpstr>Pagos Parciales</vt:lpstr>
      <vt:lpstr>Pagos Parciales</vt:lpstr>
      <vt:lpstr>PROCEDIMIENTO PARA DDJJ FUERA DE TERMINO LEY 1340</vt:lpstr>
      <vt:lpstr>PROCEDIMIENTO DE CÁLCULO LEY 1340</vt:lpstr>
      <vt:lpstr>PROCEDIMIENTO DE CÁLCULO LEY 1340</vt:lpstr>
      <vt:lpstr>PROCEDIMIENTO DE CÁLCULO LEY 1340</vt:lpstr>
      <vt:lpstr>PROCEDIMIENTO DE CÁLCULO LEY 1340</vt:lpstr>
      <vt:lpstr>PROCEDIMIENTO DE CÁLCULO LEY 1340</vt:lpstr>
      <vt:lpstr>PROCEDIMIENTO DE CÁLCULO LEY 1340</vt:lpstr>
      <vt:lpstr>PROCEDIMIENTO DE CÁLCULO LEY 1340</vt:lpstr>
      <vt:lpstr>PROCEDIMIENTO DE CÁLCULO LEY 1340</vt:lpstr>
      <vt:lpstr>PROCEDIMIENTO DE CÁLCULO LEY 1340</vt:lpstr>
      <vt:lpstr>PROCEDIMIENTO DE CÁLCULO LEY 1340</vt:lpstr>
      <vt:lpstr>PROCEDIMIENTO DE CÁLCULO LEY 1340</vt:lpstr>
      <vt:lpstr>PROCEDIMIENTO DE CÁLCULO LEY 1340</vt:lpstr>
      <vt:lpstr>PROCEDIMIENTO DE CÁLCULO LEY 1340</vt:lpstr>
      <vt:lpstr>PROCEDIMIENTO DE CÁLCULO LEY 1340</vt:lpstr>
      <vt:lpstr>MODIFICACIONES E INCLUSIONES A LA RND Nº 10-0013-06</vt:lpstr>
      <vt:lpstr>TRATAMIENTO DE DECIMALES EN DECLARACIONES JURADAS Y DEUDA TRIBUTARIA</vt:lpstr>
      <vt:lpstr>Slide 34</vt:lpstr>
    </vt:vector>
  </TitlesOfParts>
  <Company>SIN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PAGO DE IMPUESTOS CON TITULOS VALORES</dc:title>
  <dc:creator>GRACO</dc:creator>
  <cp:lastModifiedBy>5750</cp:lastModifiedBy>
  <cp:revision>49</cp:revision>
  <dcterms:created xsi:type="dcterms:W3CDTF">2005-05-04T19:20:38Z</dcterms:created>
  <dcterms:modified xsi:type="dcterms:W3CDTF">2013-12-04T00:45:04Z</dcterms:modified>
</cp:coreProperties>
</file>