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3" r:id="rId1"/>
  </p:sldMasterIdLst>
  <p:notesMasterIdLst>
    <p:notesMasterId r:id="rId43"/>
  </p:notesMasterIdLst>
  <p:sldIdLst>
    <p:sldId id="424" r:id="rId2"/>
    <p:sldId id="423" r:id="rId3"/>
    <p:sldId id="526" r:id="rId4"/>
    <p:sldId id="426" r:id="rId5"/>
    <p:sldId id="442" r:id="rId6"/>
    <p:sldId id="443" r:id="rId7"/>
    <p:sldId id="447" r:id="rId8"/>
    <p:sldId id="514" r:id="rId9"/>
    <p:sldId id="448" r:id="rId10"/>
    <p:sldId id="449" r:id="rId11"/>
    <p:sldId id="515" r:id="rId12"/>
    <p:sldId id="450" r:id="rId13"/>
    <p:sldId id="451" r:id="rId14"/>
    <p:sldId id="453" r:id="rId15"/>
    <p:sldId id="497" r:id="rId16"/>
    <p:sldId id="456" r:id="rId17"/>
    <p:sldId id="516" r:id="rId18"/>
    <p:sldId id="498" r:id="rId19"/>
    <p:sldId id="477" r:id="rId20"/>
    <p:sldId id="479" r:id="rId21"/>
    <p:sldId id="501" r:id="rId22"/>
    <p:sldId id="483" r:id="rId23"/>
    <p:sldId id="484" r:id="rId24"/>
    <p:sldId id="521" r:id="rId25"/>
    <p:sldId id="503" r:id="rId26"/>
    <p:sldId id="532" r:id="rId27"/>
    <p:sldId id="534" r:id="rId28"/>
    <p:sldId id="540" r:id="rId29"/>
    <p:sldId id="541" r:id="rId30"/>
    <p:sldId id="542" r:id="rId31"/>
    <p:sldId id="543" r:id="rId32"/>
    <p:sldId id="502" r:id="rId33"/>
    <p:sldId id="535" r:id="rId34"/>
    <p:sldId id="536" r:id="rId35"/>
    <p:sldId id="537" r:id="rId36"/>
    <p:sldId id="538" r:id="rId37"/>
    <p:sldId id="539" r:id="rId38"/>
    <p:sldId id="518" r:id="rId39"/>
    <p:sldId id="508" r:id="rId40"/>
    <p:sldId id="519" r:id="rId41"/>
    <p:sldId id="531" r:id="rId4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66"/>
    <a:srgbClr val="002060"/>
    <a:srgbClr val="00E266"/>
    <a:srgbClr val="00FA71"/>
    <a:srgbClr val="00B853"/>
    <a:srgbClr val="00C85A"/>
    <a:srgbClr val="007434"/>
    <a:srgbClr val="00582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849" autoAdjust="0"/>
  </p:normalViewPr>
  <p:slideViewPr>
    <p:cSldViewPr>
      <p:cViewPr>
        <p:scale>
          <a:sx n="77" d="100"/>
          <a:sy n="77" d="100"/>
        </p:scale>
        <p:origin x="-1176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4" d="100"/>
          <a:sy n="34" d="100"/>
        </p:scale>
        <p:origin x="-223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pc\Escritorio\cepal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4"/>
  <c:clrMapOvr bg1="lt1" tx1="dk1" bg2="lt2" tx2="dk2" accent1="accent1" accent2="accent2" accent3="accent3" accent4="accent4" accent5="accent5" accent6="accent6" hlink="hlink" folHlink="folHlink"/>
  <c:chart>
    <c:autoTitleDeleted val="1"/>
    <c:view3D>
      <c:rAngAx val="1"/>
    </c:view3D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0.1756918842063124"/>
          <c:y val="1.308752186614621E-2"/>
          <c:w val="0.78468419322398064"/>
          <c:h val="0.84461839444104181"/>
        </c:manualLayout>
      </c:layout>
      <c:bar3DChart>
        <c:barDir val="bar"/>
        <c:grouping val="clustered"/>
        <c:ser>
          <c:idx val="0"/>
          <c:order val="0"/>
          <c:tx>
            <c:strRef>
              <c:f>ConsultaIntegradaFlashProc!$J$22</c:f>
              <c:strCache>
                <c:ptCount val="1"/>
                <c:pt idx="0">
                  <c:v>Presión Tributaria</c:v>
                </c:pt>
              </c:strCache>
            </c:strRef>
          </c:tx>
          <c:dPt>
            <c:idx val="0"/>
            <c:spPr>
              <a:solidFill>
                <a:schemeClr val="accent2"/>
              </a:solidFill>
              <a:ln w="25400" cap="flat" cmpd="sng" algn="ctr">
                <a:solidFill>
                  <a:schemeClr val="accent2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8"/>
            <c:spPr>
              <a:solidFill>
                <a:schemeClr val="lt1"/>
              </a:solidFill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</c:dPt>
          <c:dLbls>
            <c:txPr>
              <a:bodyPr/>
              <a:lstStyle/>
              <a:p>
                <a:pPr>
                  <a:defRPr lang="es-ES"/>
                </a:pPr>
                <a:endParaRPr lang="en-US"/>
              </a:p>
            </c:txPr>
            <c:showVal val="1"/>
          </c:dLbls>
          <c:cat>
            <c:strRef>
              <c:f>ConsultaIntegradaFlashProc!$I$23:$I$40</c:f>
              <c:strCache>
                <c:ptCount val="18"/>
                <c:pt idx="0">
                  <c:v>Bolivia con IDH</c:v>
                </c:pt>
                <c:pt idx="1">
                  <c:v>Chile</c:v>
                </c:pt>
                <c:pt idx="2">
                  <c:v>Nicaragua</c:v>
                </c:pt>
                <c:pt idx="3">
                  <c:v>Uruguay</c:v>
                </c:pt>
                <c:pt idx="4">
                  <c:v>Brasil</c:v>
                </c:pt>
                <c:pt idx="5">
                  <c:v>Honduras</c:v>
                </c:pt>
                <c:pt idx="6">
                  <c:v>Venezuela</c:v>
                </c:pt>
                <c:pt idx="7">
                  <c:v>Perú</c:v>
                </c:pt>
                <c:pt idx="8">
                  <c:v>Bolivia sin IDH</c:v>
                </c:pt>
                <c:pt idx="9">
                  <c:v>Costa Rica</c:v>
                </c:pt>
                <c:pt idx="10">
                  <c:v>Colombia</c:v>
                </c:pt>
                <c:pt idx="11">
                  <c:v>El Salvador</c:v>
                </c:pt>
                <c:pt idx="12">
                  <c:v>Argentina</c:v>
                </c:pt>
                <c:pt idx="13">
                  <c:v>Guatemala</c:v>
                </c:pt>
                <c:pt idx="14">
                  <c:v>Paraguay</c:v>
                </c:pt>
                <c:pt idx="15">
                  <c:v>Ecuador</c:v>
                </c:pt>
                <c:pt idx="16">
                  <c:v>Haití</c:v>
                </c:pt>
                <c:pt idx="17">
                  <c:v>México</c:v>
                </c:pt>
              </c:strCache>
            </c:strRef>
          </c:cat>
          <c:val>
            <c:numRef>
              <c:f>ConsultaIntegradaFlashProc!$J$23:$J$40</c:f>
              <c:numCache>
                <c:formatCode>0.0</c:formatCode>
                <c:ptCount val="18"/>
                <c:pt idx="0">
                  <c:v>23.6</c:v>
                </c:pt>
                <c:pt idx="1">
                  <c:v>18.88</c:v>
                </c:pt>
                <c:pt idx="2">
                  <c:v>17.97</c:v>
                </c:pt>
                <c:pt idx="3">
                  <c:v>17.959999999999987</c:v>
                </c:pt>
                <c:pt idx="4">
                  <c:v>17.29</c:v>
                </c:pt>
                <c:pt idx="5">
                  <c:v>16.350000000000001</c:v>
                </c:pt>
                <c:pt idx="6">
                  <c:v>16.12</c:v>
                </c:pt>
                <c:pt idx="7">
                  <c:v>15.69</c:v>
                </c:pt>
                <c:pt idx="8">
                  <c:v>15.5</c:v>
                </c:pt>
                <c:pt idx="9">
                  <c:v>14.97</c:v>
                </c:pt>
                <c:pt idx="10">
                  <c:v>13.719999999999999</c:v>
                </c:pt>
                <c:pt idx="11">
                  <c:v>13.370000000000006</c:v>
                </c:pt>
                <c:pt idx="12">
                  <c:v>12.739999999999998</c:v>
                </c:pt>
                <c:pt idx="13">
                  <c:v>12.3</c:v>
                </c:pt>
                <c:pt idx="14">
                  <c:v>11.67</c:v>
                </c:pt>
                <c:pt idx="15">
                  <c:v>10.68</c:v>
                </c:pt>
                <c:pt idx="16">
                  <c:v>10.350000000000026</c:v>
                </c:pt>
                <c:pt idx="17">
                  <c:v>8.9600000000000026</c:v>
                </c:pt>
              </c:numCache>
            </c:numRef>
          </c:val>
        </c:ser>
        <c:shape val="box"/>
        <c:axId val="44244352"/>
        <c:axId val="44274816"/>
        <c:axId val="0"/>
      </c:bar3DChart>
      <c:catAx>
        <c:axId val="44244352"/>
        <c:scaling>
          <c:orientation val="minMax"/>
        </c:scaling>
        <c:axPos val="l"/>
        <c:tickLblPos val="nextTo"/>
        <c:txPr>
          <a:bodyPr/>
          <a:lstStyle/>
          <a:p>
            <a:pPr>
              <a:defRPr lang="es-ES"/>
            </a:pPr>
            <a:endParaRPr lang="en-US"/>
          </a:p>
        </c:txPr>
        <c:crossAx val="44274816"/>
        <c:crosses val="autoZero"/>
        <c:auto val="1"/>
        <c:lblAlgn val="ctr"/>
        <c:lblOffset val="100"/>
      </c:catAx>
      <c:valAx>
        <c:axId val="44274816"/>
        <c:scaling>
          <c:orientation val="minMax"/>
        </c:scaling>
        <c:axPos val="b"/>
        <c:majorGridlines>
          <c:spPr>
            <a:ln w="0">
              <a:solidFill>
                <a:schemeClr val="bg1">
                  <a:lumMod val="85000"/>
                </a:schemeClr>
              </a:solidFill>
            </a:ln>
            <a:effectLst/>
          </c:spPr>
        </c:majorGridlines>
        <c:numFmt formatCode="0.0" sourceLinked="1"/>
        <c:tickLblPos val="nextTo"/>
        <c:txPr>
          <a:bodyPr/>
          <a:lstStyle/>
          <a:p>
            <a:pPr>
              <a:defRPr lang="es-ES"/>
            </a:pPr>
            <a:endParaRPr lang="en-US"/>
          </a:p>
        </c:txPr>
        <c:crossAx val="44244352"/>
        <c:crosses val="autoZero"/>
        <c:crossBetween val="between"/>
      </c:valAx>
    </c:plotArea>
    <c:plotVisOnly val="1"/>
    <c:dispBlanksAs val="gap"/>
  </c:chart>
  <c:spPr>
    <a:noFill/>
    <a:ln>
      <a:noFill/>
    </a:ln>
  </c:spPr>
  <c:txPr>
    <a:bodyPr/>
    <a:lstStyle/>
    <a:p>
      <a:pPr>
        <a:defRPr sz="1100"/>
      </a:pPr>
      <a:endParaRPr lang="en-US"/>
    </a:p>
  </c:txPr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11D4CB-AE20-40B8-9362-58925FDA1C46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BO"/>
        </a:p>
      </dgm:t>
    </dgm:pt>
    <dgm:pt modelId="{2366E040-DCAF-4C22-8779-EA5A59B16087}">
      <dgm:prSet phldrT="[Texto]" custT="1"/>
      <dgm:spPr/>
      <dgm:t>
        <a:bodyPr/>
        <a:lstStyle/>
        <a:p>
          <a:r>
            <a:rPr lang="es-MX" sz="3600" dirty="0" smtClean="0"/>
            <a:t>Política Económica</a:t>
          </a:r>
          <a:endParaRPr lang="es-BO" sz="3600" dirty="0"/>
        </a:p>
      </dgm:t>
    </dgm:pt>
    <dgm:pt modelId="{2FBEEE96-6C1D-49FC-8737-1E2261778AD4}" type="parTrans" cxnId="{84869ECF-E1F0-496F-82A8-048057254B12}">
      <dgm:prSet/>
      <dgm:spPr/>
      <dgm:t>
        <a:bodyPr/>
        <a:lstStyle/>
        <a:p>
          <a:endParaRPr lang="es-BO"/>
        </a:p>
      </dgm:t>
    </dgm:pt>
    <dgm:pt modelId="{C498CBEB-D054-4F4E-8842-09B91A60BD32}" type="sibTrans" cxnId="{84869ECF-E1F0-496F-82A8-048057254B12}">
      <dgm:prSet/>
      <dgm:spPr/>
      <dgm:t>
        <a:bodyPr/>
        <a:lstStyle/>
        <a:p>
          <a:endParaRPr lang="es-BO"/>
        </a:p>
      </dgm:t>
    </dgm:pt>
    <dgm:pt modelId="{811E48B9-8112-4EA4-BCFE-96710EEC9073}">
      <dgm:prSet phldrT="[Texto]" custT="1"/>
      <dgm:spPr/>
      <dgm:t>
        <a:bodyPr/>
        <a:lstStyle/>
        <a:p>
          <a:pPr algn="just"/>
          <a:r>
            <a:rPr lang="es-ES" sz="1050" dirty="0" smtClean="0"/>
            <a:t> Es el conjunto de estrategias y acciones que formulan los gobiernos y en general el Estado para conducir e influir sobre la economía de los países. Esta estrategia está constituida por el conjunto de medidas, leyes, regulaciones, subsidios e impuestos que alteran los incentivos económicos para obtener unos fines o resultados económicos específicos..</a:t>
          </a:r>
          <a:endParaRPr lang="es-BO" sz="1050" dirty="0"/>
        </a:p>
      </dgm:t>
    </dgm:pt>
    <dgm:pt modelId="{F592A09A-E9B6-4E32-833B-68B4DDF7BEEC}" type="parTrans" cxnId="{F78171B5-35D5-4ED3-817D-74D1BA5E56A7}">
      <dgm:prSet/>
      <dgm:spPr/>
      <dgm:t>
        <a:bodyPr/>
        <a:lstStyle/>
        <a:p>
          <a:endParaRPr lang="es-BO"/>
        </a:p>
      </dgm:t>
    </dgm:pt>
    <dgm:pt modelId="{453478D7-C8BE-4221-A9F7-84FC0474500F}" type="sibTrans" cxnId="{F78171B5-35D5-4ED3-817D-74D1BA5E56A7}">
      <dgm:prSet/>
      <dgm:spPr/>
      <dgm:t>
        <a:bodyPr/>
        <a:lstStyle/>
        <a:p>
          <a:endParaRPr lang="es-BO"/>
        </a:p>
      </dgm:t>
    </dgm:pt>
    <dgm:pt modelId="{6771C990-F9EB-498D-8A44-9B2969AF9167}">
      <dgm:prSet phldrT="[Texto]" custT="1"/>
      <dgm:spPr/>
      <dgm:t>
        <a:bodyPr/>
        <a:lstStyle/>
        <a:p>
          <a:r>
            <a:rPr lang="es-MX" sz="4000" dirty="0" smtClean="0"/>
            <a:t>Política Fiscal</a:t>
          </a:r>
          <a:endParaRPr lang="es-BO" sz="4000" dirty="0"/>
        </a:p>
      </dgm:t>
    </dgm:pt>
    <dgm:pt modelId="{B160C6FA-589E-4C15-8B34-2A668C627CD4}" type="parTrans" cxnId="{2FEEA6C8-96A1-4C02-8054-8D81B40AEFC8}">
      <dgm:prSet/>
      <dgm:spPr/>
      <dgm:t>
        <a:bodyPr/>
        <a:lstStyle/>
        <a:p>
          <a:endParaRPr lang="es-BO"/>
        </a:p>
      </dgm:t>
    </dgm:pt>
    <dgm:pt modelId="{D0850A87-97FD-4D44-BF0F-9F11CAA6D9D4}" type="sibTrans" cxnId="{2FEEA6C8-96A1-4C02-8054-8D81B40AEFC8}">
      <dgm:prSet/>
      <dgm:spPr/>
      <dgm:t>
        <a:bodyPr/>
        <a:lstStyle/>
        <a:p>
          <a:endParaRPr lang="es-BO"/>
        </a:p>
      </dgm:t>
    </dgm:pt>
    <dgm:pt modelId="{D45030D3-323C-4350-8506-923425E0D63F}">
      <dgm:prSet phldrT="[Texto]" custT="1"/>
      <dgm:spPr/>
      <dgm:t>
        <a:bodyPr/>
        <a:lstStyle/>
        <a:p>
          <a:pPr algn="just"/>
          <a:r>
            <a:rPr lang="es-ES" sz="1050" dirty="0" smtClean="0">
              <a:solidFill>
                <a:schemeClr val="tx1"/>
              </a:solidFill>
            </a:rPr>
            <a:t>Es una rama de la política económica que configura el presupuesto del Estado y sus componentes, el gasto público y los impuestos como variables de control para asegurar y mantener la estabilidad económica, amortiguando las oscilaciones de los ciclos económicos y contribuyendo a mantener una economía creciente, de pleno empleo y sin inflación alta.</a:t>
          </a:r>
          <a:endParaRPr lang="es-BO" sz="1050" dirty="0">
            <a:solidFill>
              <a:schemeClr val="tx1"/>
            </a:solidFill>
          </a:endParaRPr>
        </a:p>
      </dgm:t>
    </dgm:pt>
    <dgm:pt modelId="{1DF1B198-08DD-4F6C-943F-5072ADC114B6}" type="parTrans" cxnId="{732AE78C-3D40-42D0-AD9C-56501C23BD94}">
      <dgm:prSet/>
      <dgm:spPr/>
      <dgm:t>
        <a:bodyPr/>
        <a:lstStyle/>
        <a:p>
          <a:endParaRPr lang="es-BO"/>
        </a:p>
      </dgm:t>
    </dgm:pt>
    <dgm:pt modelId="{7A86F1FF-342D-4B80-8E45-00A72A86A0CA}" type="sibTrans" cxnId="{732AE78C-3D40-42D0-AD9C-56501C23BD94}">
      <dgm:prSet/>
      <dgm:spPr/>
      <dgm:t>
        <a:bodyPr/>
        <a:lstStyle/>
        <a:p>
          <a:endParaRPr lang="es-BO"/>
        </a:p>
      </dgm:t>
    </dgm:pt>
    <dgm:pt modelId="{220333A3-0B63-43B1-9569-BCAB63B04576}" type="pres">
      <dgm:prSet presAssocID="{0211D4CB-AE20-40B8-9362-58925FDA1C4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BO"/>
        </a:p>
      </dgm:t>
    </dgm:pt>
    <dgm:pt modelId="{A1F45F7A-EB9A-44E4-8DBD-5EA17AF4AFCE}" type="pres">
      <dgm:prSet presAssocID="{2366E040-DCAF-4C22-8779-EA5A59B16087}" presName="circle1" presStyleLbl="node1" presStyleIdx="0" presStyleCnt="2" custLinFactNeighborX="-15103" custLinFactNeighborY="-3155"/>
      <dgm:spPr/>
    </dgm:pt>
    <dgm:pt modelId="{48E93E72-800E-4848-A930-9DD0B0779287}" type="pres">
      <dgm:prSet presAssocID="{2366E040-DCAF-4C22-8779-EA5A59B16087}" presName="space" presStyleCnt="0"/>
      <dgm:spPr/>
    </dgm:pt>
    <dgm:pt modelId="{15C3149B-5958-47C6-A59C-E654AC08B2C7}" type="pres">
      <dgm:prSet presAssocID="{2366E040-DCAF-4C22-8779-EA5A59B16087}" presName="rect1" presStyleLbl="alignAcc1" presStyleIdx="0" presStyleCnt="2" custScaleX="142857" custScaleY="94499"/>
      <dgm:spPr/>
      <dgm:t>
        <a:bodyPr/>
        <a:lstStyle/>
        <a:p>
          <a:endParaRPr lang="es-BO"/>
        </a:p>
      </dgm:t>
    </dgm:pt>
    <dgm:pt modelId="{5E79816C-3C8D-4BBC-846B-F028458B60B1}" type="pres">
      <dgm:prSet presAssocID="{6771C990-F9EB-498D-8A44-9B2969AF9167}" presName="vertSpace2" presStyleLbl="node1" presStyleIdx="0" presStyleCnt="2"/>
      <dgm:spPr/>
    </dgm:pt>
    <dgm:pt modelId="{F1DD16DA-0DA0-45E5-A1A3-1B8DB77CCD06}" type="pres">
      <dgm:prSet presAssocID="{6771C990-F9EB-498D-8A44-9B2969AF9167}" presName="circle2" presStyleLbl="node1" presStyleIdx="1" presStyleCnt="2"/>
      <dgm:spPr/>
    </dgm:pt>
    <dgm:pt modelId="{64FC6A20-FC99-4E4F-8587-7949E7886118}" type="pres">
      <dgm:prSet presAssocID="{6771C990-F9EB-498D-8A44-9B2969AF9167}" presName="rect2" presStyleLbl="alignAcc1" presStyleIdx="1" presStyleCnt="2" custScaleX="119117" custScaleY="105095"/>
      <dgm:spPr/>
      <dgm:t>
        <a:bodyPr/>
        <a:lstStyle/>
        <a:p>
          <a:endParaRPr lang="es-BO"/>
        </a:p>
      </dgm:t>
    </dgm:pt>
    <dgm:pt modelId="{6D3E1B7A-A720-43DB-A710-00FC1F807A41}" type="pres">
      <dgm:prSet presAssocID="{2366E040-DCAF-4C22-8779-EA5A59B16087}" presName="rect1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9D49B90D-D40B-4F62-888B-DBB9D1DE6A16}" type="pres">
      <dgm:prSet presAssocID="{2366E040-DCAF-4C22-8779-EA5A59B16087}" presName="rect1ChTx" presStyleLbl="alignAcc1" presStyleIdx="1" presStyleCnt="2" custScaleX="160889" custScaleY="100000">
        <dgm:presLayoutVars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FE7E1357-37C1-4206-98CD-268EF80FFCD6}" type="pres">
      <dgm:prSet presAssocID="{6771C990-F9EB-498D-8A44-9B2969AF9167}" presName="rect2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CED71034-961F-4796-921E-3D00DEA0CEAB}" type="pres">
      <dgm:prSet presAssocID="{6771C990-F9EB-498D-8A44-9B2969AF9167}" presName="rect2ChTx" presStyleLbl="alignAcc1" presStyleIdx="1" presStyleCnt="2" custScaleX="123649">
        <dgm:presLayoutVars>
          <dgm:bulletEnabled val="1"/>
        </dgm:presLayoutVars>
      </dgm:prSet>
      <dgm:spPr/>
      <dgm:t>
        <a:bodyPr/>
        <a:lstStyle/>
        <a:p>
          <a:endParaRPr lang="es-BO"/>
        </a:p>
      </dgm:t>
    </dgm:pt>
  </dgm:ptLst>
  <dgm:cxnLst>
    <dgm:cxn modelId="{84869ECF-E1F0-496F-82A8-048057254B12}" srcId="{0211D4CB-AE20-40B8-9362-58925FDA1C46}" destId="{2366E040-DCAF-4C22-8779-EA5A59B16087}" srcOrd="0" destOrd="0" parTransId="{2FBEEE96-6C1D-49FC-8737-1E2261778AD4}" sibTransId="{C498CBEB-D054-4F4E-8842-09B91A60BD32}"/>
    <dgm:cxn modelId="{F78171B5-35D5-4ED3-817D-74D1BA5E56A7}" srcId="{2366E040-DCAF-4C22-8779-EA5A59B16087}" destId="{811E48B9-8112-4EA4-BCFE-96710EEC9073}" srcOrd="0" destOrd="0" parTransId="{F592A09A-E9B6-4E32-833B-68B4DDF7BEEC}" sibTransId="{453478D7-C8BE-4221-A9F7-84FC0474500F}"/>
    <dgm:cxn modelId="{5F36CBD4-6CC7-4B12-990D-8E5D04573ECD}" type="presOf" srcId="{0211D4CB-AE20-40B8-9362-58925FDA1C46}" destId="{220333A3-0B63-43B1-9569-BCAB63B04576}" srcOrd="0" destOrd="0" presId="urn:microsoft.com/office/officeart/2005/8/layout/target3"/>
    <dgm:cxn modelId="{34016C9F-C6A5-48BB-B58A-7CDA60001281}" type="presOf" srcId="{D45030D3-323C-4350-8506-923425E0D63F}" destId="{CED71034-961F-4796-921E-3D00DEA0CEAB}" srcOrd="0" destOrd="0" presId="urn:microsoft.com/office/officeart/2005/8/layout/target3"/>
    <dgm:cxn modelId="{D8584580-6E7B-4DB2-BC11-4E51692D7C53}" type="presOf" srcId="{2366E040-DCAF-4C22-8779-EA5A59B16087}" destId="{6D3E1B7A-A720-43DB-A710-00FC1F807A41}" srcOrd="1" destOrd="0" presId="urn:microsoft.com/office/officeart/2005/8/layout/target3"/>
    <dgm:cxn modelId="{5A418A52-A034-4D8D-9021-63C4CC8A0AB0}" type="presOf" srcId="{6771C990-F9EB-498D-8A44-9B2969AF9167}" destId="{FE7E1357-37C1-4206-98CD-268EF80FFCD6}" srcOrd="1" destOrd="0" presId="urn:microsoft.com/office/officeart/2005/8/layout/target3"/>
    <dgm:cxn modelId="{732AE78C-3D40-42D0-AD9C-56501C23BD94}" srcId="{6771C990-F9EB-498D-8A44-9B2969AF9167}" destId="{D45030D3-323C-4350-8506-923425E0D63F}" srcOrd="0" destOrd="0" parTransId="{1DF1B198-08DD-4F6C-943F-5072ADC114B6}" sibTransId="{7A86F1FF-342D-4B80-8E45-00A72A86A0CA}"/>
    <dgm:cxn modelId="{2FEEA6C8-96A1-4C02-8054-8D81B40AEFC8}" srcId="{0211D4CB-AE20-40B8-9362-58925FDA1C46}" destId="{6771C990-F9EB-498D-8A44-9B2969AF9167}" srcOrd="1" destOrd="0" parTransId="{B160C6FA-589E-4C15-8B34-2A668C627CD4}" sibTransId="{D0850A87-97FD-4D44-BF0F-9F11CAA6D9D4}"/>
    <dgm:cxn modelId="{2D25274E-9DED-4FE7-8F57-072894BE850F}" type="presOf" srcId="{2366E040-DCAF-4C22-8779-EA5A59B16087}" destId="{15C3149B-5958-47C6-A59C-E654AC08B2C7}" srcOrd="0" destOrd="0" presId="urn:microsoft.com/office/officeart/2005/8/layout/target3"/>
    <dgm:cxn modelId="{B95B3673-E866-4003-AD0E-C39C758A016D}" type="presOf" srcId="{6771C990-F9EB-498D-8A44-9B2969AF9167}" destId="{64FC6A20-FC99-4E4F-8587-7949E7886118}" srcOrd="0" destOrd="0" presId="urn:microsoft.com/office/officeart/2005/8/layout/target3"/>
    <dgm:cxn modelId="{88863AA8-BA35-4D3C-A7A8-C360A83D8867}" type="presOf" srcId="{811E48B9-8112-4EA4-BCFE-96710EEC9073}" destId="{9D49B90D-D40B-4F62-888B-DBB9D1DE6A16}" srcOrd="0" destOrd="0" presId="urn:microsoft.com/office/officeart/2005/8/layout/target3"/>
    <dgm:cxn modelId="{BEF55B58-524F-4783-911B-628F539FE1B7}" type="presParOf" srcId="{220333A3-0B63-43B1-9569-BCAB63B04576}" destId="{A1F45F7A-EB9A-44E4-8DBD-5EA17AF4AFCE}" srcOrd="0" destOrd="0" presId="urn:microsoft.com/office/officeart/2005/8/layout/target3"/>
    <dgm:cxn modelId="{4B9937A0-FD92-4CA1-9FA4-BC05AA6116AF}" type="presParOf" srcId="{220333A3-0B63-43B1-9569-BCAB63B04576}" destId="{48E93E72-800E-4848-A930-9DD0B0779287}" srcOrd="1" destOrd="0" presId="urn:microsoft.com/office/officeart/2005/8/layout/target3"/>
    <dgm:cxn modelId="{F994C208-0314-4283-B21D-276D6B7D672C}" type="presParOf" srcId="{220333A3-0B63-43B1-9569-BCAB63B04576}" destId="{15C3149B-5958-47C6-A59C-E654AC08B2C7}" srcOrd="2" destOrd="0" presId="urn:microsoft.com/office/officeart/2005/8/layout/target3"/>
    <dgm:cxn modelId="{2915FDDB-6881-4372-835C-DA080A631288}" type="presParOf" srcId="{220333A3-0B63-43B1-9569-BCAB63B04576}" destId="{5E79816C-3C8D-4BBC-846B-F028458B60B1}" srcOrd="3" destOrd="0" presId="urn:microsoft.com/office/officeart/2005/8/layout/target3"/>
    <dgm:cxn modelId="{FFFBE685-CFEC-48C4-92B9-C0C957F458BD}" type="presParOf" srcId="{220333A3-0B63-43B1-9569-BCAB63B04576}" destId="{F1DD16DA-0DA0-45E5-A1A3-1B8DB77CCD06}" srcOrd="4" destOrd="0" presId="urn:microsoft.com/office/officeart/2005/8/layout/target3"/>
    <dgm:cxn modelId="{27060179-DD7C-4FCB-83B1-F311C6A88E5D}" type="presParOf" srcId="{220333A3-0B63-43B1-9569-BCAB63B04576}" destId="{64FC6A20-FC99-4E4F-8587-7949E7886118}" srcOrd="5" destOrd="0" presId="urn:microsoft.com/office/officeart/2005/8/layout/target3"/>
    <dgm:cxn modelId="{D91DBCEF-4608-4D2C-8C39-0B9FBCC66DA7}" type="presParOf" srcId="{220333A3-0B63-43B1-9569-BCAB63B04576}" destId="{6D3E1B7A-A720-43DB-A710-00FC1F807A41}" srcOrd="6" destOrd="0" presId="urn:microsoft.com/office/officeart/2005/8/layout/target3"/>
    <dgm:cxn modelId="{00B7D18E-7BED-4785-939C-7953309130DF}" type="presParOf" srcId="{220333A3-0B63-43B1-9569-BCAB63B04576}" destId="{9D49B90D-D40B-4F62-888B-DBB9D1DE6A16}" srcOrd="7" destOrd="0" presId="urn:microsoft.com/office/officeart/2005/8/layout/target3"/>
    <dgm:cxn modelId="{F03F8902-9A9F-4962-9E8E-CAD834D01F42}" type="presParOf" srcId="{220333A3-0B63-43B1-9569-BCAB63B04576}" destId="{FE7E1357-37C1-4206-98CD-268EF80FFCD6}" srcOrd="8" destOrd="0" presId="urn:microsoft.com/office/officeart/2005/8/layout/target3"/>
    <dgm:cxn modelId="{3939642D-AB83-4E2E-A28C-627A83DCEBAF}" type="presParOf" srcId="{220333A3-0B63-43B1-9569-BCAB63B04576}" destId="{CED71034-961F-4796-921E-3D00DEA0CEAB}" srcOrd="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457061-BC83-45B0-8FAA-94B207B7E2F0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BO"/>
        </a:p>
      </dgm:t>
    </dgm:pt>
    <dgm:pt modelId="{388876E0-88CC-4F31-A9B9-F0F9CE39CF3F}">
      <dgm:prSet/>
      <dgm:spPr/>
      <dgm:t>
        <a:bodyPr/>
        <a:lstStyle/>
        <a:p>
          <a:pPr rtl="0"/>
          <a:r>
            <a:rPr lang="es-ES" dirty="0" smtClean="0"/>
            <a:t>Estructura técnico Formal</a:t>
          </a:r>
          <a:endParaRPr lang="es-BO" dirty="0"/>
        </a:p>
      </dgm:t>
    </dgm:pt>
    <dgm:pt modelId="{394EBF18-C036-4A27-8C64-FC016B1D20C5}" type="parTrans" cxnId="{F91B2BA8-B6BB-4D9D-AE58-6CFE7CE76A41}">
      <dgm:prSet/>
      <dgm:spPr/>
      <dgm:t>
        <a:bodyPr/>
        <a:lstStyle/>
        <a:p>
          <a:endParaRPr lang="es-BO"/>
        </a:p>
      </dgm:t>
    </dgm:pt>
    <dgm:pt modelId="{8C3DFA8D-2EFB-420A-AD0C-6C7F7BC5492B}" type="sibTrans" cxnId="{F91B2BA8-B6BB-4D9D-AE58-6CFE7CE76A41}">
      <dgm:prSet/>
      <dgm:spPr/>
      <dgm:t>
        <a:bodyPr/>
        <a:lstStyle/>
        <a:p>
          <a:endParaRPr lang="es-BO"/>
        </a:p>
      </dgm:t>
    </dgm:pt>
    <dgm:pt modelId="{3A7F3FA5-E7C4-4AEE-B245-9AA63759D29C}">
      <dgm:prSet/>
      <dgm:spPr/>
      <dgm:t>
        <a:bodyPr/>
        <a:lstStyle/>
        <a:p>
          <a:pPr rtl="0"/>
          <a:r>
            <a:rPr lang="es-ES" dirty="0" smtClean="0"/>
            <a:t>El hecho generador</a:t>
          </a:r>
          <a:endParaRPr lang="es-BO" dirty="0"/>
        </a:p>
      </dgm:t>
    </dgm:pt>
    <dgm:pt modelId="{029922D7-B961-4EC7-AFA1-D8E85B2F341F}" type="parTrans" cxnId="{31C676EB-3BB9-41CF-9CE2-500B9E9F9E8F}">
      <dgm:prSet/>
      <dgm:spPr/>
      <dgm:t>
        <a:bodyPr/>
        <a:lstStyle/>
        <a:p>
          <a:endParaRPr lang="es-BO"/>
        </a:p>
      </dgm:t>
    </dgm:pt>
    <dgm:pt modelId="{3C3037D1-01A1-4B83-B7B2-ED7F05104E77}" type="sibTrans" cxnId="{31C676EB-3BB9-41CF-9CE2-500B9E9F9E8F}">
      <dgm:prSet/>
      <dgm:spPr/>
      <dgm:t>
        <a:bodyPr/>
        <a:lstStyle/>
        <a:p>
          <a:endParaRPr lang="es-BO"/>
        </a:p>
      </dgm:t>
    </dgm:pt>
    <dgm:pt modelId="{F7C17529-1671-4ED6-A80A-96B8BDA1BE47}">
      <dgm:prSet/>
      <dgm:spPr/>
      <dgm:t>
        <a:bodyPr/>
        <a:lstStyle/>
        <a:p>
          <a:pPr rtl="0"/>
          <a:r>
            <a:rPr lang="es-ES" smtClean="0"/>
            <a:t>La materia imponible</a:t>
          </a:r>
          <a:endParaRPr lang="es-BO"/>
        </a:p>
      </dgm:t>
    </dgm:pt>
    <dgm:pt modelId="{BA613218-B9AF-457B-8DC6-05AE9036A5C6}" type="parTrans" cxnId="{F95B9942-7CDB-4FC4-8F15-AEECC01E5591}">
      <dgm:prSet/>
      <dgm:spPr/>
      <dgm:t>
        <a:bodyPr/>
        <a:lstStyle/>
        <a:p>
          <a:endParaRPr lang="es-BO"/>
        </a:p>
      </dgm:t>
    </dgm:pt>
    <dgm:pt modelId="{B8A2ABF8-EDB2-41BC-9427-39BB9594C427}" type="sibTrans" cxnId="{F95B9942-7CDB-4FC4-8F15-AEECC01E5591}">
      <dgm:prSet/>
      <dgm:spPr/>
      <dgm:t>
        <a:bodyPr/>
        <a:lstStyle/>
        <a:p>
          <a:endParaRPr lang="es-BO"/>
        </a:p>
      </dgm:t>
    </dgm:pt>
    <dgm:pt modelId="{F1A3CC64-2F48-4420-AF70-B9A059DABAE9}">
      <dgm:prSet/>
      <dgm:spPr/>
      <dgm:t>
        <a:bodyPr/>
        <a:lstStyle/>
        <a:p>
          <a:pPr rtl="0"/>
          <a:r>
            <a:rPr lang="es-ES" smtClean="0"/>
            <a:t>La base imponible</a:t>
          </a:r>
          <a:endParaRPr lang="es-BO"/>
        </a:p>
      </dgm:t>
    </dgm:pt>
    <dgm:pt modelId="{AA66176B-5EC9-4205-AD64-7877A49273ED}" type="parTrans" cxnId="{48A8C021-68C6-4322-8AFC-629B3ED3AE75}">
      <dgm:prSet/>
      <dgm:spPr/>
      <dgm:t>
        <a:bodyPr/>
        <a:lstStyle/>
        <a:p>
          <a:endParaRPr lang="es-BO"/>
        </a:p>
      </dgm:t>
    </dgm:pt>
    <dgm:pt modelId="{0B62AD8E-16B8-4E27-89F8-30DE06BDBEC7}" type="sibTrans" cxnId="{48A8C021-68C6-4322-8AFC-629B3ED3AE75}">
      <dgm:prSet/>
      <dgm:spPr/>
      <dgm:t>
        <a:bodyPr/>
        <a:lstStyle/>
        <a:p>
          <a:endParaRPr lang="es-BO"/>
        </a:p>
      </dgm:t>
    </dgm:pt>
    <dgm:pt modelId="{232F81E9-4C88-4445-9CBD-AB3DC4D6D094}">
      <dgm:prSet/>
      <dgm:spPr/>
      <dgm:t>
        <a:bodyPr/>
        <a:lstStyle/>
        <a:p>
          <a:pPr rtl="0"/>
          <a:r>
            <a:rPr lang="es-MX" dirty="0" smtClean="0"/>
            <a:t>La alícuota</a:t>
          </a:r>
          <a:endParaRPr lang="es-BO" dirty="0"/>
        </a:p>
      </dgm:t>
    </dgm:pt>
    <dgm:pt modelId="{E4331DF4-D9DE-440C-989F-A9542DB1A0F1}" type="parTrans" cxnId="{C32B6B31-CCAD-4A66-A8D3-4E0128477794}">
      <dgm:prSet/>
      <dgm:spPr/>
      <dgm:t>
        <a:bodyPr/>
        <a:lstStyle/>
        <a:p>
          <a:endParaRPr lang="es-BO"/>
        </a:p>
      </dgm:t>
    </dgm:pt>
    <dgm:pt modelId="{7E4F8456-2661-4A7D-966B-7320AFAA6D57}" type="sibTrans" cxnId="{C32B6B31-CCAD-4A66-A8D3-4E0128477794}">
      <dgm:prSet/>
      <dgm:spPr/>
      <dgm:t>
        <a:bodyPr/>
        <a:lstStyle/>
        <a:p>
          <a:endParaRPr lang="es-BO"/>
        </a:p>
      </dgm:t>
    </dgm:pt>
    <dgm:pt modelId="{B2C607E2-6FA6-4129-89A4-CD3FE3E51C6F}" type="pres">
      <dgm:prSet presAssocID="{C3457061-BC83-45B0-8FAA-94B207B7E2F0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s-BO"/>
        </a:p>
      </dgm:t>
    </dgm:pt>
    <dgm:pt modelId="{3AE33241-4DE6-49BD-B62E-94075ADEC8F1}" type="pres">
      <dgm:prSet presAssocID="{388876E0-88CC-4F31-A9B9-F0F9CE39CF3F}" presName="gear1" presStyleLbl="node1" presStyleIdx="0" presStyleCnt="1" custScaleX="234775" custScaleY="156283" custLinFactNeighborX="-1961" custLinFactNeighborY="-20368">
        <dgm:presLayoutVars>
          <dgm:chMax val="1"/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A9F5AC49-275C-4C92-93D7-9EC22EB9FB86}" type="pres">
      <dgm:prSet presAssocID="{388876E0-88CC-4F31-A9B9-F0F9CE39CF3F}" presName="gear1srcNode" presStyleLbl="node1" presStyleIdx="0" presStyleCnt="1"/>
      <dgm:spPr/>
      <dgm:t>
        <a:bodyPr/>
        <a:lstStyle/>
        <a:p>
          <a:endParaRPr lang="es-BO"/>
        </a:p>
      </dgm:t>
    </dgm:pt>
    <dgm:pt modelId="{B81E8BEB-77D7-4598-B575-894EE3C50FC2}" type="pres">
      <dgm:prSet presAssocID="{388876E0-88CC-4F31-A9B9-F0F9CE39CF3F}" presName="gear1dstNode" presStyleLbl="node1" presStyleIdx="0" presStyleCnt="1"/>
      <dgm:spPr/>
      <dgm:t>
        <a:bodyPr/>
        <a:lstStyle/>
        <a:p>
          <a:endParaRPr lang="es-BO"/>
        </a:p>
      </dgm:t>
    </dgm:pt>
    <dgm:pt modelId="{4369C742-1DE9-4F9C-B859-AA8CA22756BC}" type="pres">
      <dgm:prSet presAssocID="{388876E0-88CC-4F31-A9B9-F0F9CE39CF3F}" presName="gear1ch" presStyleLbl="fgAcc1" presStyleIdx="0" presStyleCnt="1" custScaleX="212415" custScaleY="221051" custLinFactNeighborX="-32671" custLinFactNeighborY="86489">
        <dgm:presLayoutVars>
          <dgm:chMax val="0"/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CA971C78-8D7F-4AE7-A885-D41CA216E528}" type="pres">
      <dgm:prSet presAssocID="{8C3DFA8D-2EFB-420A-AD0C-6C7F7BC5492B}" presName="connector1" presStyleLbl="sibTrans2D1" presStyleIdx="0" presStyleCnt="1" custLinFactNeighborX="-5891"/>
      <dgm:spPr/>
      <dgm:t>
        <a:bodyPr/>
        <a:lstStyle/>
        <a:p>
          <a:endParaRPr lang="es-BO"/>
        </a:p>
      </dgm:t>
    </dgm:pt>
  </dgm:ptLst>
  <dgm:cxnLst>
    <dgm:cxn modelId="{E248166B-5FE4-4EBE-B64F-B719724605BE}" type="presOf" srcId="{388876E0-88CC-4F31-A9B9-F0F9CE39CF3F}" destId="{A9F5AC49-275C-4C92-93D7-9EC22EB9FB86}" srcOrd="1" destOrd="0" presId="urn:microsoft.com/office/officeart/2005/8/layout/gear1"/>
    <dgm:cxn modelId="{21CA02B7-0221-4E31-B52C-71475F1893FE}" type="presOf" srcId="{388876E0-88CC-4F31-A9B9-F0F9CE39CF3F}" destId="{3AE33241-4DE6-49BD-B62E-94075ADEC8F1}" srcOrd="0" destOrd="0" presId="urn:microsoft.com/office/officeart/2005/8/layout/gear1"/>
    <dgm:cxn modelId="{83625393-80A5-43D6-9D07-339C2C65B7A5}" type="presOf" srcId="{232F81E9-4C88-4445-9CBD-AB3DC4D6D094}" destId="{4369C742-1DE9-4F9C-B859-AA8CA22756BC}" srcOrd="0" destOrd="3" presId="urn:microsoft.com/office/officeart/2005/8/layout/gear1"/>
    <dgm:cxn modelId="{089F3A66-FBE0-43BC-B7CE-A6561555D09D}" type="presOf" srcId="{8C3DFA8D-2EFB-420A-AD0C-6C7F7BC5492B}" destId="{CA971C78-8D7F-4AE7-A885-D41CA216E528}" srcOrd="0" destOrd="0" presId="urn:microsoft.com/office/officeart/2005/8/layout/gear1"/>
    <dgm:cxn modelId="{31C676EB-3BB9-41CF-9CE2-500B9E9F9E8F}" srcId="{388876E0-88CC-4F31-A9B9-F0F9CE39CF3F}" destId="{3A7F3FA5-E7C4-4AEE-B245-9AA63759D29C}" srcOrd="0" destOrd="0" parTransId="{029922D7-B961-4EC7-AFA1-D8E85B2F341F}" sibTransId="{3C3037D1-01A1-4B83-B7B2-ED7F05104E77}"/>
    <dgm:cxn modelId="{7EFB778A-83B5-4524-9119-9EFDA9840BFF}" type="presOf" srcId="{388876E0-88CC-4F31-A9B9-F0F9CE39CF3F}" destId="{B81E8BEB-77D7-4598-B575-894EE3C50FC2}" srcOrd="2" destOrd="0" presId="urn:microsoft.com/office/officeart/2005/8/layout/gear1"/>
    <dgm:cxn modelId="{BDF2797A-96C9-41F8-AB94-296B2EC23D68}" type="presOf" srcId="{3A7F3FA5-E7C4-4AEE-B245-9AA63759D29C}" destId="{4369C742-1DE9-4F9C-B859-AA8CA22756BC}" srcOrd="0" destOrd="0" presId="urn:microsoft.com/office/officeart/2005/8/layout/gear1"/>
    <dgm:cxn modelId="{090E3AE7-E825-47F2-8552-31CCE81860D8}" type="presOf" srcId="{F7C17529-1671-4ED6-A80A-96B8BDA1BE47}" destId="{4369C742-1DE9-4F9C-B859-AA8CA22756BC}" srcOrd="0" destOrd="1" presId="urn:microsoft.com/office/officeart/2005/8/layout/gear1"/>
    <dgm:cxn modelId="{26368878-C758-4234-90CC-58A2C4217017}" type="presOf" srcId="{C3457061-BC83-45B0-8FAA-94B207B7E2F0}" destId="{B2C607E2-6FA6-4129-89A4-CD3FE3E51C6F}" srcOrd="0" destOrd="0" presId="urn:microsoft.com/office/officeart/2005/8/layout/gear1"/>
    <dgm:cxn modelId="{F95B9942-7CDB-4FC4-8F15-AEECC01E5591}" srcId="{388876E0-88CC-4F31-A9B9-F0F9CE39CF3F}" destId="{F7C17529-1671-4ED6-A80A-96B8BDA1BE47}" srcOrd="1" destOrd="0" parTransId="{BA613218-B9AF-457B-8DC6-05AE9036A5C6}" sibTransId="{B8A2ABF8-EDB2-41BC-9427-39BB9594C427}"/>
    <dgm:cxn modelId="{48A8C021-68C6-4322-8AFC-629B3ED3AE75}" srcId="{388876E0-88CC-4F31-A9B9-F0F9CE39CF3F}" destId="{F1A3CC64-2F48-4420-AF70-B9A059DABAE9}" srcOrd="2" destOrd="0" parTransId="{AA66176B-5EC9-4205-AD64-7877A49273ED}" sibTransId="{0B62AD8E-16B8-4E27-89F8-30DE06BDBEC7}"/>
    <dgm:cxn modelId="{F91B2BA8-B6BB-4D9D-AE58-6CFE7CE76A41}" srcId="{C3457061-BC83-45B0-8FAA-94B207B7E2F0}" destId="{388876E0-88CC-4F31-A9B9-F0F9CE39CF3F}" srcOrd="0" destOrd="0" parTransId="{394EBF18-C036-4A27-8C64-FC016B1D20C5}" sibTransId="{8C3DFA8D-2EFB-420A-AD0C-6C7F7BC5492B}"/>
    <dgm:cxn modelId="{EDE369A3-C5F2-4E23-94C2-F90ACB03C2CE}" type="presOf" srcId="{F1A3CC64-2F48-4420-AF70-B9A059DABAE9}" destId="{4369C742-1DE9-4F9C-B859-AA8CA22756BC}" srcOrd="0" destOrd="2" presId="urn:microsoft.com/office/officeart/2005/8/layout/gear1"/>
    <dgm:cxn modelId="{C32B6B31-CCAD-4A66-A8D3-4E0128477794}" srcId="{388876E0-88CC-4F31-A9B9-F0F9CE39CF3F}" destId="{232F81E9-4C88-4445-9CBD-AB3DC4D6D094}" srcOrd="3" destOrd="0" parTransId="{E4331DF4-D9DE-440C-989F-A9542DB1A0F1}" sibTransId="{7E4F8456-2661-4A7D-966B-7320AFAA6D57}"/>
    <dgm:cxn modelId="{7AC21031-8F43-416F-B9CE-B8FA3DA44875}" type="presParOf" srcId="{B2C607E2-6FA6-4129-89A4-CD3FE3E51C6F}" destId="{3AE33241-4DE6-49BD-B62E-94075ADEC8F1}" srcOrd="0" destOrd="0" presId="urn:microsoft.com/office/officeart/2005/8/layout/gear1"/>
    <dgm:cxn modelId="{3AA2B390-4CF1-45D0-BAF2-AB6FCD2F99EC}" type="presParOf" srcId="{B2C607E2-6FA6-4129-89A4-CD3FE3E51C6F}" destId="{A9F5AC49-275C-4C92-93D7-9EC22EB9FB86}" srcOrd="1" destOrd="0" presId="urn:microsoft.com/office/officeart/2005/8/layout/gear1"/>
    <dgm:cxn modelId="{2A6032E6-621A-47B1-9ED3-759F19CA2568}" type="presParOf" srcId="{B2C607E2-6FA6-4129-89A4-CD3FE3E51C6F}" destId="{B81E8BEB-77D7-4598-B575-894EE3C50FC2}" srcOrd="2" destOrd="0" presId="urn:microsoft.com/office/officeart/2005/8/layout/gear1"/>
    <dgm:cxn modelId="{EE6B5B0D-608A-46CD-BCD2-9F2FDA612689}" type="presParOf" srcId="{B2C607E2-6FA6-4129-89A4-CD3FE3E51C6F}" destId="{4369C742-1DE9-4F9C-B859-AA8CA22756BC}" srcOrd="3" destOrd="0" presId="urn:microsoft.com/office/officeart/2005/8/layout/gear1"/>
    <dgm:cxn modelId="{3686ADFC-2D3A-4C9C-872E-2CD748814B0D}" type="presParOf" srcId="{B2C607E2-6FA6-4129-89A4-CD3FE3E51C6F}" destId="{CA971C78-8D7F-4AE7-A885-D41CA216E528}" srcOrd="4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AEA786-971D-49C6-8E2F-67AEBD14730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BO"/>
        </a:p>
      </dgm:t>
    </dgm:pt>
    <dgm:pt modelId="{B99B491D-BADE-4F3B-A6E2-DCA5712A89EE}">
      <dgm:prSet/>
      <dgm:spPr/>
      <dgm:t>
        <a:bodyPr/>
        <a:lstStyle/>
        <a:p>
          <a:pPr algn="ctr" rtl="0"/>
          <a:r>
            <a:rPr lang="es-ES" dirty="0" smtClean="0"/>
            <a:t>En el diseño de un sistema tributario</a:t>
          </a:r>
          <a:endParaRPr lang="es-BO" dirty="0"/>
        </a:p>
      </dgm:t>
    </dgm:pt>
    <dgm:pt modelId="{AF5ADFB3-D53A-40EF-8E3F-2AA150DB8319}" type="parTrans" cxnId="{FE643E31-7720-475C-8B9C-7CCD8F19E6B5}">
      <dgm:prSet/>
      <dgm:spPr/>
      <dgm:t>
        <a:bodyPr/>
        <a:lstStyle/>
        <a:p>
          <a:endParaRPr lang="es-BO"/>
        </a:p>
      </dgm:t>
    </dgm:pt>
    <dgm:pt modelId="{6706EFAE-DA7C-4A62-A399-7BE4EDCDFB04}" type="sibTrans" cxnId="{FE643E31-7720-475C-8B9C-7CCD8F19E6B5}">
      <dgm:prSet/>
      <dgm:spPr/>
      <dgm:t>
        <a:bodyPr/>
        <a:lstStyle/>
        <a:p>
          <a:endParaRPr lang="es-BO"/>
        </a:p>
      </dgm:t>
    </dgm:pt>
    <dgm:pt modelId="{0D7E09A6-6002-44CE-BF63-02CC91DEA96A}" type="pres">
      <dgm:prSet presAssocID="{F5AEA786-971D-49C6-8E2F-67AEBD14730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BO"/>
        </a:p>
      </dgm:t>
    </dgm:pt>
    <dgm:pt modelId="{0568CD60-66BF-4309-BBEC-CEEC225BFEAD}" type="pres">
      <dgm:prSet presAssocID="{B99B491D-BADE-4F3B-A6E2-DCA5712A89E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BO"/>
        </a:p>
      </dgm:t>
    </dgm:pt>
  </dgm:ptLst>
  <dgm:cxnLst>
    <dgm:cxn modelId="{5F8758A5-E232-4999-A31C-4D27D24ED851}" type="presOf" srcId="{F5AEA786-971D-49C6-8E2F-67AEBD147305}" destId="{0D7E09A6-6002-44CE-BF63-02CC91DEA96A}" srcOrd="0" destOrd="0" presId="urn:microsoft.com/office/officeart/2005/8/layout/vList2"/>
    <dgm:cxn modelId="{FE643E31-7720-475C-8B9C-7CCD8F19E6B5}" srcId="{F5AEA786-971D-49C6-8E2F-67AEBD147305}" destId="{B99B491D-BADE-4F3B-A6E2-DCA5712A89EE}" srcOrd="0" destOrd="0" parTransId="{AF5ADFB3-D53A-40EF-8E3F-2AA150DB8319}" sibTransId="{6706EFAE-DA7C-4A62-A399-7BE4EDCDFB04}"/>
    <dgm:cxn modelId="{8B683C34-FF1F-45DA-88E4-55D877B18AB2}" type="presOf" srcId="{B99B491D-BADE-4F3B-A6E2-DCA5712A89EE}" destId="{0568CD60-66BF-4309-BBEC-CEEC225BFEAD}" srcOrd="0" destOrd="0" presId="urn:microsoft.com/office/officeart/2005/8/layout/vList2"/>
    <dgm:cxn modelId="{C15BF960-E861-4C4E-9F79-D12D1A6A1A8E}" type="presParOf" srcId="{0D7E09A6-6002-44CE-BF63-02CC91DEA96A}" destId="{0568CD60-66BF-4309-BBEC-CEEC225BFEA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28A31D0-22A6-4CB7-B1E8-FEC9D605148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BO"/>
        </a:p>
      </dgm:t>
    </dgm:pt>
    <dgm:pt modelId="{66940882-78DB-4776-954E-653E9A369D28}">
      <dgm:prSet/>
      <dgm:spPr/>
      <dgm:t>
        <a:bodyPr/>
        <a:lstStyle/>
        <a:p>
          <a:pPr algn="ctr" rtl="0"/>
          <a:r>
            <a:rPr lang="es-ES" dirty="0" smtClean="0"/>
            <a:t>Estructura tributaria </a:t>
          </a:r>
          <a:endParaRPr lang="es-BO" dirty="0"/>
        </a:p>
      </dgm:t>
    </dgm:pt>
    <dgm:pt modelId="{D57F9461-F2B7-4C44-9D47-0FFB3F711AE7}" type="parTrans" cxnId="{2830C55A-8191-45A2-9798-BB4A02DC2FAC}">
      <dgm:prSet/>
      <dgm:spPr/>
      <dgm:t>
        <a:bodyPr/>
        <a:lstStyle/>
        <a:p>
          <a:endParaRPr lang="es-BO"/>
        </a:p>
      </dgm:t>
    </dgm:pt>
    <dgm:pt modelId="{BA1ACDF7-A88D-4296-A02A-4AC3969B27FA}" type="sibTrans" cxnId="{2830C55A-8191-45A2-9798-BB4A02DC2FAC}">
      <dgm:prSet/>
      <dgm:spPr/>
      <dgm:t>
        <a:bodyPr/>
        <a:lstStyle/>
        <a:p>
          <a:endParaRPr lang="es-BO"/>
        </a:p>
      </dgm:t>
    </dgm:pt>
    <dgm:pt modelId="{ADE43FA7-23BA-445A-985D-E5239044D707}" type="pres">
      <dgm:prSet presAssocID="{728A31D0-22A6-4CB7-B1E8-FEC9D605148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BO"/>
        </a:p>
      </dgm:t>
    </dgm:pt>
    <dgm:pt modelId="{4C6CF020-1581-4882-927B-AEB2BFDD6647}" type="pres">
      <dgm:prSet presAssocID="{66940882-78DB-4776-954E-653E9A369D28}" presName="parentText" presStyleLbl="node1" presStyleIdx="0" presStyleCnt="1" custLinFactNeighborY="-46500">
        <dgm:presLayoutVars>
          <dgm:chMax val="0"/>
          <dgm:bulletEnabled val="1"/>
        </dgm:presLayoutVars>
      </dgm:prSet>
      <dgm:spPr/>
      <dgm:t>
        <a:bodyPr/>
        <a:lstStyle/>
        <a:p>
          <a:endParaRPr lang="es-BO"/>
        </a:p>
      </dgm:t>
    </dgm:pt>
  </dgm:ptLst>
  <dgm:cxnLst>
    <dgm:cxn modelId="{B83B5B9C-4CD5-4F6A-89EE-5ADB03D04562}" type="presOf" srcId="{66940882-78DB-4776-954E-653E9A369D28}" destId="{4C6CF020-1581-4882-927B-AEB2BFDD6647}" srcOrd="0" destOrd="0" presId="urn:microsoft.com/office/officeart/2005/8/layout/vList2"/>
    <dgm:cxn modelId="{AB8EA7A9-7315-4E84-ADA3-9890004AC3CC}" type="presOf" srcId="{728A31D0-22A6-4CB7-B1E8-FEC9D605148E}" destId="{ADE43FA7-23BA-445A-985D-E5239044D707}" srcOrd="0" destOrd="0" presId="urn:microsoft.com/office/officeart/2005/8/layout/vList2"/>
    <dgm:cxn modelId="{2830C55A-8191-45A2-9798-BB4A02DC2FAC}" srcId="{728A31D0-22A6-4CB7-B1E8-FEC9D605148E}" destId="{66940882-78DB-4776-954E-653E9A369D28}" srcOrd="0" destOrd="0" parTransId="{D57F9461-F2B7-4C44-9D47-0FFB3F711AE7}" sibTransId="{BA1ACDF7-A88D-4296-A02A-4AC3969B27FA}"/>
    <dgm:cxn modelId="{37EA6076-FD99-4E62-8A78-F9B8C3342930}" type="presParOf" srcId="{ADE43FA7-23BA-445A-985D-E5239044D707}" destId="{4C6CF020-1581-4882-927B-AEB2BFDD664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919D149-7735-4F3F-8D26-6E574019370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BO"/>
        </a:p>
      </dgm:t>
    </dgm:pt>
    <dgm:pt modelId="{569D3C80-E868-4D0A-BE5F-D31183DCAD57}">
      <dgm:prSet/>
      <dgm:spPr/>
      <dgm:t>
        <a:bodyPr/>
        <a:lstStyle/>
        <a:p>
          <a:pPr algn="ctr" rtl="0"/>
          <a:r>
            <a:rPr lang="es-ES" dirty="0" smtClean="0"/>
            <a:t>Es decir los elementos que conforman el tributo</a:t>
          </a:r>
          <a:endParaRPr lang="es-BO" dirty="0"/>
        </a:p>
      </dgm:t>
    </dgm:pt>
    <dgm:pt modelId="{68BFF61D-7F02-4D06-9B59-2A5EEB11A311}" type="parTrans" cxnId="{0124AC80-9002-46BB-9AFA-7008C3797513}">
      <dgm:prSet/>
      <dgm:spPr/>
      <dgm:t>
        <a:bodyPr/>
        <a:lstStyle/>
        <a:p>
          <a:endParaRPr lang="es-BO"/>
        </a:p>
      </dgm:t>
    </dgm:pt>
    <dgm:pt modelId="{E1B04702-76D6-48BF-827D-4FD898BDD38F}" type="sibTrans" cxnId="{0124AC80-9002-46BB-9AFA-7008C3797513}">
      <dgm:prSet/>
      <dgm:spPr/>
      <dgm:t>
        <a:bodyPr/>
        <a:lstStyle/>
        <a:p>
          <a:endParaRPr lang="es-BO"/>
        </a:p>
      </dgm:t>
    </dgm:pt>
    <dgm:pt modelId="{9400EE68-AF0B-4D95-9AAC-7C0A1303EC2C}" type="pres">
      <dgm:prSet presAssocID="{B919D149-7735-4F3F-8D26-6E574019370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BO"/>
        </a:p>
      </dgm:t>
    </dgm:pt>
    <dgm:pt modelId="{C11AA5C8-812C-452E-9610-08AC9B5676F1}" type="pres">
      <dgm:prSet presAssocID="{569D3C80-E868-4D0A-BE5F-D31183DCAD57}" presName="parentText" presStyleLbl="node1" presStyleIdx="0" presStyleCnt="1" custLinFactNeighborX="-3214" custLinFactNeighborY="-82237">
        <dgm:presLayoutVars>
          <dgm:chMax val="0"/>
          <dgm:bulletEnabled val="1"/>
        </dgm:presLayoutVars>
      </dgm:prSet>
      <dgm:spPr/>
      <dgm:t>
        <a:bodyPr/>
        <a:lstStyle/>
        <a:p>
          <a:endParaRPr lang="es-BO"/>
        </a:p>
      </dgm:t>
    </dgm:pt>
  </dgm:ptLst>
  <dgm:cxnLst>
    <dgm:cxn modelId="{0124AC80-9002-46BB-9AFA-7008C3797513}" srcId="{B919D149-7735-4F3F-8D26-6E574019370B}" destId="{569D3C80-E868-4D0A-BE5F-D31183DCAD57}" srcOrd="0" destOrd="0" parTransId="{68BFF61D-7F02-4D06-9B59-2A5EEB11A311}" sibTransId="{E1B04702-76D6-48BF-827D-4FD898BDD38F}"/>
    <dgm:cxn modelId="{A879B150-5437-49C2-B677-7694B0626786}" type="presOf" srcId="{B919D149-7735-4F3F-8D26-6E574019370B}" destId="{9400EE68-AF0B-4D95-9AAC-7C0A1303EC2C}" srcOrd="0" destOrd="0" presId="urn:microsoft.com/office/officeart/2005/8/layout/vList2"/>
    <dgm:cxn modelId="{E5665B65-00BD-4453-AAD5-A405AE49D0C7}" type="presOf" srcId="{569D3C80-E868-4D0A-BE5F-D31183DCAD57}" destId="{C11AA5C8-812C-452E-9610-08AC9B5676F1}" srcOrd="0" destOrd="0" presId="urn:microsoft.com/office/officeart/2005/8/layout/vList2"/>
    <dgm:cxn modelId="{8D9366E1-34D0-49B6-B603-EA389446DB8F}" type="presParOf" srcId="{9400EE68-AF0B-4D95-9AAC-7C0A1303EC2C}" destId="{C11AA5C8-812C-452E-9610-08AC9B5676F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F45F7A-EB9A-44E4-8DBD-5EA17AF4AFCE}">
      <dsp:nvSpPr>
        <dsp:cNvPr id="0" name=""/>
        <dsp:cNvSpPr/>
      </dsp:nvSpPr>
      <dsp:spPr>
        <a:xfrm>
          <a:off x="-1009605" y="87802"/>
          <a:ext cx="3657600" cy="36576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C3149B-5958-47C6-A59C-E654AC08B2C7}">
      <dsp:nvSpPr>
        <dsp:cNvPr id="0" name=""/>
        <dsp:cNvSpPr/>
      </dsp:nvSpPr>
      <dsp:spPr>
        <a:xfrm>
          <a:off x="457204" y="303802"/>
          <a:ext cx="6095993" cy="345639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kern="1200" dirty="0" smtClean="0"/>
            <a:t>Política Económica</a:t>
          </a:r>
          <a:endParaRPr lang="es-BO" sz="3600" kern="1200" dirty="0"/>
        </a:p>
      </dsp:txBody>
      <dsp:txXfrm>
        <a:off x="457204" y="303802"/>
        <a:ext cx="3047996" cy="1641787"/>
      </dsp:txXfrm>
    </dsp:sp>
    <dsp:sp modelId="{F1DD16DA-0DA0-45E5-A1A3-1B8DB77CCD06}">
      <dsp:nvSpPr>
        <dsp:cNvPr id="0" name=""/>
        <dsp:cNvSpPr/>
      </dsp:nvSpPr>
      <dsp:spPr>
        <a:xfrm>
          <a:off x="502921" y="1940559"/>
          <a:ext cx="1737360" cy="173736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FC6A20-FC99-4E4F-8587-7949E7886118}">
      <dsp:nvSpPr>
        <dsp:cNvPr id="0" name=""/>
        <dsp:cNvSpPr/>
      </dsp:nvSpPr>
      <dsp:spPr>
        <a:xfrm>
          <a:off x="963721" y="1896300"/>
          <a:ext cx="5082960" cy="18258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000" kern="1200" dirty="0" smtClean="0"/>
            <a:t>Política Fiscal</a:t>
          </a:r>
          <a:endParaRPr lang="es-BO" sz="4000" kern="1200" dirty="0"/>
        </a:p>
      </dsp:txBody>
      <dsp:txXfrm>
        <a:off x="963721" y="1896300"/>
        <a:ext cx="2541480" cy="1825878"/>
      </dsp:txXfrm>
    </dsp:sp>
    <dsp:sp modelId="{9D49B90D-D40B-4F62-888B-DBB9D1DE6A16}">
      <dsp:nvSpPr>
        <dsp:cNvPr id="0" name=""/>
        <dsp:cNvSpPr/>
      </dsp:nvSpPr>
      <dsp:spPr>
        <a:xfrm>
          <a:off x="2855637" y="203199"/>
          <a:ext cx="3432727" cy="1737360"/>
        </a:xfrm>
        <a:prstGeom prst="rect">
          <a:avLst/>
        </a:prstGeom>
        <a:noFill/>
        <a:ln w="381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57150" lvl="1" indent="-57150" algn="just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50" kern="1200" dirty="0" smtClean="0"/>
            <a:t> Es el conjunto de estrategias y acciones que formulan los gobiernos y en general el Estado para conducir e influir sobre la economía de los países. Esta estrategia está constituida por el conjunto de medidas, leyes, regulaciones, subsidios e impuestos que alteran los incentivos económicos para obtener unos fines o resultados económicos específicos..</a:t>
          </a:r>
          <a:endParaRPr lang="es-BO" sz="1050" kern="1200" dirty="0"/>
        </a:p>
      </dsp:txBody>
      <dsp:txXfrm>
        <a:off x="2855637" y="203199"/>
        <a:ext cx="3432727" cy="1737360"/>
      </dsp:txXfrm>
    </dsp:sp>
    <dsp:sp modelId="{CED71034-961F-4796-921E-3D00DEA0CEAB}">
      <dsp:nvSpPr>
        <dsp:cNvPr id="0" name=""/>
        <dsp:cNvSpPr/>
      </dsp:nvSpPr>
      <dsp:spPr>
        <a:xfrm>
          <a:off x="3252913" y="1940559"/>
          <a:ext cx="2638175" cy="1737360"/>
        </a:xfrm>
        <a:prstGeom prst="rect">
          <a:avLst/>
        </a:prstGeom>
        <a:noFill/>
        <a:ln w="381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57150" lvl="1" indent="-57150" algn="just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50" kern="1200" dirty="0" smtClean="0">
              <a:solidFill>
                <a:schemeClr val="tx1"/>
              </a:solidFill>
            </a:rPr>
            <a:t>Es una rama de la política económica que configura el presupuesto del Estado y sus componentes, el gasto público y los impuestos como variables de control para asegurar y mantener la estabilidad económica, amortiguando las oscilaciones de los ciclos económicos y contribuyendo a mantener una economía creciente, de pleno empleo y sin inflación alta.</a:t>
          </a:r>
          <a:endParaRPr lang="es-BO" sz="1050" kern="1200" dirty="0">
            <a:solidFill>
              <a:schemeClr val="tx1"/>
            </a:solidFill>
          </a:endParaRPr>
        </a:p>
      </dsp:txBody>
      <dsp:txXfrm>
        <a:off x="3252913" y="1940559"/>
        <a:ext cx="2638175" cy="17373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E33241-4DE6-49BD-B62E-94075ADEC8F1}">
      <dsp:nvSpPr>
        <dsp:cNvPr id="0" name=""/>
        <dsp:cNvSpPr/>
      </dsp:nvSpPr>
      <dsp:spPr>
        <a:xfrm>
          <a:off x="2047983" y="0"/>
          <a:ext cx="4570333" cy="3042340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Estructura técnico Formal</a:t>
          </a:r>
          <a:endParaRPr lang="es-BO" sz="2300" kern="1200" dirty="0"/>
        </a:p>
      </dsp:txBody>
      <dsp:txXfrm>
        <a:off x="2852623" y="712654"/>
        <a:ext cx="2961053" cy="1563825"/>
      </dsp:txXfrm>
    </dsp:sp>
    <dsp:sp modelId="{4369C742-1DE9-4F9C-B859-AA8CA22756BC}">
      <dsp:nvSpPr>
        <dsp:cNvPr id="0" name=""/>
        <dsp:cNvSpPr/>
      </dsp:nvSpPr>
      <dsp:spPr>
        <a:xfrm>
          <a:off x="2119982" y="1896401"/>
          <a:ext cx="2631398" cy="16430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El hecho generador</a:t>
          </a:r>
          <a:endParaRPr lang="es-BO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smtClean="0"/>
            <a:t>La materia imponible</a:t>
          </a:r>
          <a:endParaRPr lang="es-BO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smtClean="0"/>
            <a:t>La base imponible</a:t>
          </a:r>
          <a:endParaRPr lang="es-BO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dirty="0" smtClean="0"/>
            <a:t>La alícuota</a:t>
          </a:r>
          <a:endParaRPr lang="es-BO" sz="1800" kern="1200" dirty="0"/>
        </a:p>
      </dsp:txBody>
      <dsp:txXfrm>
        <a:off x="2168105" y="1944524"/>
        <a:ext cx="2535152" cy="1546782"/>
      </dsp:txXfrm>
    </dsp:sp>
    <dsp:sp modelId="{CA971C78-8D7F-4AE7-A885-D41CA216E528}">
      <dsp:nvSpPr>
        <dsp:cNvPr id="0" name=""/>
        <dsp:cNvSpPr/>
      </dsp:nvSpPr>
      <dsp:spPr>
        <a:xfrm>
          <a:off x="3329692" y="474055"/>
          <a:ext cx="2394424" cy="2394424"/>
        </a:xfrm>
        <a:prstGeom prst="circularArrow">
          <a:avLst>
            <a:gd name="adj1" fmla="val 4878"/>
            <a:gd name="adj2" fmla="val 312630"/>
            <a:gd name="adj3" fmla="val 3089014"/>
            <a:gd name="adj4" fmla="val 15295941"/>
            <a:gd name="adj5" fmla="val 56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68CD60-66BF-4309-BBEC-CEEC225BFEAD}">
      <dsp:nvSpPr>
        <dsp:cNvPr id="0" name=""/>
        <dsp:cNvSpPr/>
      </dsp:nvSpPr>
      <dsp:spPr>
        <a:xfrm>
          <a:off x="0" y="3165"/>
          <a:ext cx="4968551" cy="47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En el diseño de un sistema tributario</a:t>
          </a:r>
          <a:endParaRPr lang="es-BO" sz="2000" kern="1200" dirty="0"/>
        </a:p>
      </dsp:txBody>
      <dsp:txXfrm>
        <a:off x="23417" y="26582"/>
        <a:ext cx="4921717" cy="4328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6CF020-1581-4882-927B-AEB2BFDD6647}">
      <dsp:nvSpPr>
        <dsp:cNvPr id="0" name=""/>
        <dsp:cNvSpPr/>
      </dsp:nvSpPr>
      <dsp:spPr>
        <a:xfrm>
          <a:off x="0" y="0"/>
          <a:ext cx="1694318" cy="335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Estructura tributaria </a:t>
          </a:r>
          <a:endParaRPr lang="es-BO" sz="1400" kern="1200" dirty="0"/>
        </a:p>
      </dsp:txBody>
      <dsp:txXfrm>
        <a:off x="16392" y="16392"/>
        <a:ext cx="1661534" cy="3030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1AA5C8-812C-452E-9610-08AC9B5676F1}">
      <dsp:nvSpPr>
        <dsp:cNvPr id="0" name=""/>
        <dsp:cNvSpPr/>
      </dsp:nvSpPr>
      <dsp:spPr>
        <a:xfrm>
          <a:off x="0" y="0"/>
          <a:ext cx="4572000" cy="407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Es decir los elementos que conforman el tributo</a:t>
          </a:r>
          <a:endParaRPr lang="es-BO" sz="1700" kern="1200" dirty="0"/>
        </a:p>
      </dsp:txBody>
      <dsp:txXfrm>
        <a:off x="19904" y="19904"/>
        <a:ext cx="4532192" cy="3679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475DE97-7242-44F5-B9DE-D1DE55D8FF53}" type="datetimeFigureOut">
              <a:rPr lang="es-AR"/>
              <a:pPr>
                <a:defRPr/>
              </a:pPr>
              <a:t>26/08/2014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AR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AR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4F727C5-D123-492D-9771-77A53E2D72E3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4031437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8D7E5F-96D3-4A71-8B2F-EAE873B6A4F2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8D7E5F-96D3-4A71-8B2F-EAE873B6A4F2}" type="slidenum">
              <a:rPr lang="fr-FR" smtClean="0"/>
              <a:pPr>
                <a:defRPr/>
              </a:pPr>
              <a:t>12</a:t>
            </a:fld>
            <a:endParaRPr lang="fr-F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8D7E5F-96D3-4A71-8B2F-EAE873B6A4F2}" type="slidenum">
              <a:rPr lang="fr-FR" smtClean="0"/>
              <a:pPr>
                <a:defRPr/>
              </a:pPr>
              <a:t>13</a:t>
            </a:fld>
            <a:endParaRPr lang="fr-F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8D7E5F-96D3-4A71-8B2F-EAE873B6A4F2}" type="slidenum">
              <a:rPr lang="fr-FR" smtClean="0"/>
              <a:pPr>
                <a:defRPr/>
              </a:pPr>
              <a:t>14</a:t>
            </a:fld>
            <a:endParaRPr lang="fr-F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8D7E5F-96D3-4A71-8B2F-EAE873B6A4F2}" type="slidenum">
              <a:rPr lang="fr-FR" smtClean="0"/>
              <a:pPr>
                <a:defRPr/>
              </a:pPr>
              <a:t>15</a:t>
            </a:fld>
            <a:endParaRPr lang="fr-F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BO" smtClean="0">
              <a:latin typeface="Arial" charset="0"/>
            </a:endParaRPr>
          </a:p>
        </p:txBody>
      </p:sp>
      <p:sp>
        <p:nvSpPr>
          <p:cNvPr id="5837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9015D8-C4D2-4ABD-9FF6-596745E69C44}" type="slidenum">
              <a:rPr lang="es-ES" sz="1200" smtClean="0"/>
              <a:pPr eaLnBrk="1" hangingPunct="1"/>
              <a:t>16</a:t>
            </a:fld>
            <a:endParaRPr lang="es-ES" sz="12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8D7E5F-96D3-4A71-8B2F-EAE873B6A4F2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BO" smtClean="0">
              <a:latin typeface="Arial" charset="0"/>
            </a:endParaRPr>
          </a:p>
        </p:txBody>
      </p:sp>
      <p:sp>
        <p:nvSpPr>
          <p:cNvPr id="7680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5B5161-D231-4B2C-B1E4-973717AE2E97}" type="slidenum">
              <a:rPr lang="es-ES" sz="1200" smtClean="0"/>
              <a:pPr eaLnBrk="1" hangingPunct="1"/>
              <a:t>18</a:t>
            </a:fld>
            <a:endParaRPr lang="es-ES" sz="12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BO" smtClean="0">
              <a:latin typeface="Arial" charset="0"/>
            </a:endParaRPr>
          </a:p>
        </p:txBody>
      </p:sp>
      <p:sp>
        <p:nvSpPr>
          <p:cNvPr id="7987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BE1700-8F53-41A0-9BC4-D0B6CF94D673}" type="slidenum">
              <a:rPr lang="es-ES" sz="1200" smtClean="0"/>
              <a:pPr eaLnBrk="1" hangingPunct="1"/>
              <a:t>19</a:t>
            </a:fld>
            <a:endParaRPr lang="es-ES" sz="120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BO" smtClean="0">
              <a:latin typeface="Arial" charset="0"/>
            </a:endParaRPr>
          </a:p>
        </p:txBody>
      </p:sp>
      <p:sp>
        <p:nvSpPr>
          <p:cNvPr id="8192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7B10B8F-1DFD-4643-9C3B-574CA0A35E10}" type="slidenum">
              <a:rPr lang="es-ES" sz="1200" smtClean="0"/>
              <a:pPr eaLnBrk="1" hangingPunct="1"/>
              <a:t>20</a:t>
            </a:fld>
            <a:endParaRPr lang="es-ES" sz="120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BO" smtClean="0">
              <a:latin typeface="Arial" charset="0"/>
            </a:endParaRPr>
          </a:p>
        </p:txBody>
      </p:sp>
      <p:sp>
        <p:nvSpPr>
          <p:cNvPr id="8602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07D2AA5-088D-4ACB-8CFC-F6BD45F97EBC}" type="slidenum">
              <a:rPr lang="es-ES" sz="1200" smtClean="0"/>
              <a:pPr eaLnBrk="1" hangingPunct="1"/>
              <a:t>22</a:t>
            </a:fld>
            <a:endParaRPr lang="es-E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8D7E5F-96D3-4A71-8B2F-EAE873B6A4F2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BO" smtClean="0">
              <a:latin typeface="Arial" charset="0"/>
            </a:endParaRPr>
          </a:p>
        </p:txBody>
      </p:sp>
      <p:sp>
        <p:nvSpPr>
          <p:cNvPr id="8704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D2724A-DD29-44F4-8625-0E964E755DDB}" type="slidenum">
              <a:rPr lang="es-ES" sz="1200" smtClean="0"/>
              <a:pPr eaLnBrk="1" hangingPunct="1"/>
              <a:t>23</a:t>
            </a:fld>
            <a:endParaRPr lang="es-ES" sz="120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BO" smtClean="0">
              <a:latin typeface="Arial" charset="0"/>
            </a:endParaRPr>
          </a:p>
        </p:txBody>
      </p:sp>
      <p:sp>
        <p:nvSpPr>
          <p:cNvPr id="880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0895D5-6D0C-4C0A-A148-79EDA58B013F}" type="slidenum">
              <a:rPr lang="es-ES" sz="1200" smtClean="0"/>
              <a:pPr eaLnBrk="1" hangingPunct="1"/>
              <a:t>24</a:t>
            </a:fld>
            <a:endParaRPr lang="es-ES" sz="120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8D7E5F-96D3-4A71-8B2F-EAE873B6A4F2}" type="slidenum">
              <a:rPr lang="fr-FR" smtClean="0"/>
              <a:pPr>
                <a:defRPr/>
              </a:pPr>
              <a:t>38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8D7E5F-96D3-4A71-8B2F-EAE873B6A4F2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8D7E5F-96D3-4A71-8B2F-EAE873B6A4F2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8D7E5F-96D3-4A71-8B2F-EAE873B6A4F2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8D7E5F-96D3-4A71-8B2F-EAE873B6A4F2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8D7E5F-96D3-4A71-8B2F-EAE873B6A4F2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8D7E5F-96D3-4A71-8B2F-EAE873B6A4F2}" type="slidenum">
              <a:rPr lang="fr-FR" smtClean="0"/>
              <a:pPr>
                <a:defRPr/>
              </a:pPr>
              <a:t>10</a:t>
            </a:fld>
            <a:endParaRPr lang="fr-F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8D7E5F-96D3-4A71-8B2F-EAE873B6A4F2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irelight title.png"/>
          <p:cNvPicPr>
            <a:picLocks noChangeAspect="1"/>
          </p:cNvPicPr>
          <p:nvPr/>
        </p:nvPicPr>
        <p:blipFill>
          <a:blip r:embed="rId2" cstate="print"/>
          <a:srcRect l="43431" t="21353" b="20413"/>
          <a:stretch>
            <a:fillRect/>
          </a:stretch>
        </p:blipFill>
        <p:spPr bwMode="auto">
          <a:xfrm>
            <a:off x="0" y="0"/>
            <a:ext cx="36718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219200"/>
            <a:ext cx="6400800" cy="1600200"/>
          </a:xfrm>
        </p:spPr>
        <p:txBody>
          <a:bodyPr/>
          <a:lstStyle>
            <a:lvl1pPr algn="l">
              <a:defRPr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2971800"/>
            <a:ext cx="5715000" cy="1295400"/>
          </a:xfrm>
        </p:spPr>
        <p:txBody>
          <a:bodyPr/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5943600"/>
            <a:ext cx="2133600" cy="2286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BED09555-9B45-4EE3-B8B9-985738BB47FA}" type="datetimeFigureOut">
              <a:rPr lang="es-ES"/>
              <a:pPr>
                <a:defRPr/>
              </a:pPr>
              <a:t>26/08/2014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5715000"/>
            <a:ext cx="2667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6248400"/>
            <a:ext cx="533400" cy="2286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2BFB0D2B-615F-41BB-BA4F-F565F0FCE39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med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4209" y="2057400"/>
            <a:ext cx="5678424" cy="3886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AF747-4477-4AB7-A4AB-EA66101B1D59}" type="datetimeFigureOut">
              <a:rPr lang="es-ES"/>
              <a:pPr>
                <a:defRPr/>
              </a:pPr>
              <a:t>26/08/2014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47D2C-0664-4A6B-A9EE-F3D7A482D0D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med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533400"/>
            <a:ext cx="1752600" cy="43433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533401"/>
            <a:ext cx="5029200" cy="54229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510E8-4E05-4171-9859-6D489220711D}" type="datetimeFigureOut">
              <a:rPr lang="es-ES"/>
              <a:pPr>
                <a:defRPr/>
              </a:pPr>
              <a:t>26/08/2014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5EF79-8D00-472F-93E9-1A4981C8E52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med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31A08-71D9-42D8-A430-7D40BAE1DE31}" type="datetimeFigureOut">
              <a:rPr lang="es-ES"/>
              <a:pPr>
                <a:defRPr/>
              </a:pPr>
              <a:t>26/08/2014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A5441-F5A3-42E3-8CBF-59259DF6AEE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med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irelight section.png"/>
          <p:cNvPicPr>
            <a:picLocks noChangeAspect="1"/>
          </p:cNvPicPr>
          <p:nvPr/>
        </p:nvPicPr>
        <p:blipFill>
          <a:blip r:embed="rId2" cstate="print"/>
          <a:srcRect l="7678" r="8563" b="31688"/>
          <a:stretch>
            <a:fillRect/>
          </a:stretch>
        </p:blipFill>
        <p:spPr bwMode="auto">
          <a:xfrm>
            <a:off x="0" y="3048000"/>
            <a:ext cx="9144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2057400"/>
            <a:ext cx="7391400" cy="1590675"/>
          </a:xfrm>
        </p:spPr>
        <p:txBody>
          <a:bodyPr/>
          <a:lstStyle>
            <a:lvl1pPr algn="ctr">
              <a:defRPr sz="4400" b="0" i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7546" y="3810000"/>
            <a:ext cx="5388909" cy="1423987"/>
          </a:xfrm>
        </p:spPr>
        <p:txBody>
          <a:bodyPr/>
          <a:lstStyle>
            <a:lvl1pPr marL="0" indent="0" algn="ctr" defTabSz="914400" rtl="0" eaLnBrk="1" latinLnBrk="0" hangingPunct="1">
              <a:spcBef>
                <a:spcPts val="1500"/>
              </a:spcBef>
              <a:buFontTx/>
              <a:buNone/>
              <a:defRPr sz="1800" kern="120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84642-AF4E-4088-9C39-4A73343E9459}" type="datetimeFigureOut">
              <a:rPr lang="es-ES"/>
              <a:pPr>
                <a:defRPr/>
              </a:pPr>
              <a:t>26/08/2014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45DE7-D8AF-4B2F-BC93-EECF112EEB7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med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057401"/>
            <a:ext cx="2743200" cy="38989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057401"/>
            <a:ext cx="2743200" cy="38989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A240A-BD4E-40BD-A454-BF4606D7F364}" type="datetimeFigureOut">
              <a:rPr lang="es-ES"/>
              <a:pPr>
                <a:defRPr/>
              </a:pPr>
              <a:t>26/08/2014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42C15-0C2D-41CE-B0E7-46EF9876F5A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med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967753"/>
            <a:ext cx="27432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2819400"/>
            <a:ext cx="2743200" cy="31369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1967753"/>
            <a:ext cx="27432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2819400"/>
            <a:ext cx="2743200" cy="31369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BFF10-4FD2-4F52-B128-D8416D78A628}" type="datetimeFigureOut">
              <a:rPr lang="es-ES"/>
              <a:pPr>
                <a:defRPr/>
              </a:pPr>
              <a:t>26/08/2014</a:t>
            </a:fld>
            <a:endParaRPr lang="es-E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85D52-5808-4988-9636-B02F3C01A98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med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1E3E2-A8DE-4018-9814-841059D5FE2F}" type="datetimeFigureOut">
              <a:rPr lang="es-ES"/>
              <a:pPr>
                <a:defRPr/>
              </a:pPr>
              <a:t>26/08/2014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F55C9-6792-460D-AC64-A15AF27FA8C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med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6B6AF-AD62-46F5-91BE-8619434D3BBA}" type="datetimeFigureOut">
              <a:rPr lang="es-ES"/>
              <a:pPr>
                <a:defRPr/>
              </a:pPr>
              <a:t>26/08/2014</a:t>
            </a:fld>
            <a:endParaRPr lang="es-E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4508B-D71B-42CF-BCCF-664961EC148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ontent caption.png"/>
          <p:cNvPicPr>
            <a:picLocks noChangeAspect="1"/>
          </p:cNvPicPr>
          <p:nvPr/>
        </p:nvPicPr>
        <p:blipFill>
          <a:blip r:embed="rId2" cstate="print"/>
          <a:srcRect l="11342" t="23079" r="13046"/>
          <a:stretch>
            <a:fillRect/>
          </a:stretch>
        </p:blipFill>
        <p:spPr bwMode="auto">
          <a:xfrm>
            <a:off x="0" y="0"/>
            <a:ext cx="9144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25" y="438150"/>
            <a:ext cx="2743200" cy="1618488"/>
          </a:xfrm>
        </p:spPr>
        <p:txBody>
          <a:bodyPr anchor="ctr"/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438150"/>
            <a:ext cx="4419600" cy="511810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439" y="2514600"/>
            <a:ext cx="1985962" cy="2362200"/>
          </a:xfrm>
        </p:spPr>
        <p:txBody>
          <a:bodyPr anchor="t" anchorCtr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35FB3-F3F6-49FC-8913-203A696287B3}" type="datetimeFigureOut">
              <a:rPr lang="es-ES"/>
              <a:pPr>
                <a:defRPr/>
              </a:pPr>
              <a:t>26/08/2014</a:t>
            </a:fld>
            <a:endParaRPr lang="es-E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269B6-9D87-461D-9D22-33B66B889F9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med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ontent caption.png"/>
          <p:cNvPicPr>
            <a:picLocks noChangeAspect="1"/>
          </p:cNvPicPr>
          <p:nvPr/>
        </p:nvPicPr>
        <p:blipFill>
          <a:blip r:embed="rId2" cstate="print"/>
          <a:srcRect l="11342" t="23079" r="13046"/>
          <a:stretch>
            <a:fillRect/>
          </a:stretch>
        </p:blipFill>
        <p:spPr bwMode="auto">
          <a:xfrm>
            <a:off x="0" y="0"/>
            <a:ext cx="9144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25" y="438150"/>
            <a:ext cx="2743200" cy="1619250"/>
          </a:xfr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75050" y="685800"/>
            <a:ext cx="5264150" cy="4648200"/>
          </a:xfrm>
          <a:prstGeom prst="ellipse">
            <a:avLst/>
          </a:prstGeom>
          <a:ln w="127000">
            <a:solidFill>
              <a:schemeClr val="tx1">
                <a:alpha val="10000"/>
              </a:schemeClr>
            </a:solidFill>
          </a:ln>
          <a:effectLst>
            <a:innerShdw blurRad="190500">
              <a:prstClr val="black">
                <a:alpha val="75000"/>
              </a:prstClr>
            </a:innerShdw>
          </a:effectLst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2104" y="2514600"/>
            <a:ext cx="1984248" cy="2359152"/>
          </a:xfrm>
        </p:spPr>
        <p:txBody>
          <a:bodyPr anchor="t" anchorCtr="0"/>
          <a:lstStyle>
            <a:lvl1pPr marL="0" indent="0">
              <a:buNone/>
              <a:defRPr sz="1400" kern="1200">
                <a:gradFill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36D01-131D-4D08-B195-CD6A3EDFAECB}" type="datetimeFigureOut">
              <a:rPr lang="es-ES"/>
              <a:pPr>
                <a:defRPr/>
              </a:pPr>
              <a:t>26/08/2014</a:t>
            </a:fld>
            <a:endParaRPr lang="es-E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479B0-CDB2-48C2-B0D0-854C7FAB1A0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med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Firelight content.png"/>
          <p:cNvPicPr>
            <a:picLocks noChangeAspect="1"/>
          </p:cNvPicPr>
          <p:nvPr/>
        </p:nvPicPr>
        <p:blipFill>
          <a:blip r:embed="rId14" cstate="print"/>
          <a:srcRect l="10260" t="11517" r="6261" b="874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1963" y="274638"/>
            <a:ext cx="5680075" cy="14779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2057400"/>
            <a:ext cx="50292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0" y="64770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None/>
              <a:defRPr sz="10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pPr>
              <a:defRPr/>
            </a:pPr>
            <a:fld id="{B0A0C49F-823D-478A-AAA4-4095CABBE335}" type="datetimeFigureOut">
              <a:rPr lang="es-ES"/>
              <a:pPr>
                <a:defRPr/>
              </a:pPr>
              <a:t>26/08/2014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770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None/>
              <a:defRPr sz="10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48400"/>
            <a:ext cx="5334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None/>
              <a:defRPr sz="11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pPr>
              <a:defRPr/>
            </a:pPr>
            <a:fld id="{4A31C8CD-3780-4622-815F-D10C068568B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1" r:id="rId1"/>
    <p:sldLayoutId id="2147484164" r:id="rId2"/>
    <p:sldLayoutId id="2147484172" r:id="rId3"/>
    <p:sldLayoutId id="2147484165" r:id="rId4"/>
    <p:sldLayoutId id="2147484166" r:id="rId5"/>
    <p:sldLayoutId id="2147484167" r:id="rId6"/>
    <p:sldLayoutId id="2147484168" r:id="rId7"/>
    <p:sldLayoutId id="2147484173" r:id="rId8"/>
    <p:sldLayoutId id="2147484174" r:id="rId9"/>
    <p:sldLayoutId id="2147484169" r:id="rId10"/>
    <p:sldLayoutId id="2147484170" r:id="rId11"/>
  </p:sldLayoutIdLst>
  <p:transition spd="med">
    <p:cover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gradFill flip="none" rotWithShape="1"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  <a:tileRect/>
          </a:gra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ts val="1500"/>
        </a:spcBef>
        <a:spcAft>
          <a:spcPct val="0"/>
        </a:spcAft>
        <a:buBlip>
          <a:blip r:embed="rId15"/>
        </a:buBlip>
        <a:defRPr sz="20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1500"/>
        </a:spcBef>
        <a:spcAft>
          <a:spcPct val="0"/>
        </a:spcAft>
        <a:buBlip>
          <a:blip r:embed="rId16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1500"/>
        </a:spcBef>
        <a:spcAft>
          <a:spcPct val="0"/>
        </a:spcAft>
        <a:buBlip>
          <a:blip r:embed="rId15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ts val="1500"/>
        </a:spcBef>
        <a:spcAft>
          <a:spcPct val="0"/>
        </a:spcAft>
        <a:buBlip>
          <a:blip r:embed="rId16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ts val="1500"/>
        </a:spcBef>
        <a:spcAft>
          <a:spcPct val="0"/>
        </a:spcAft>
        <a:buBlip>
          <a:blip r:embed="rId15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1500"/>
        </a:spcBef>
        <a:buFontTx/>
        <a:buBlip>
          <a:blip r:embed="rId15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1500"/>
        </a:spcBef>
        <a:buFontTx/>
        <a:buBlip>
          <a:blip r:embed="rId15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1500"/>
        </a:spcBef>
        <a:buFontTx/>
        <a:buBlip>
          <a:blip r:embed="rId15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1500"/>
        </a:spcBef>
        <a:buFontTx/>
        <a:buBlip>
          <a:blip r:embed="rId15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QuickStyle" Target="../diagrams/quickStyle4.xml"/><Relationship Id="rId18" Type="http://schemas.openxmlformats.org/officeDocument/2006/relationships/diagramColors" Target="../diagrams/colors5.xml"/><Relationship Id="rId3" Type="http://schemas.openxmlformats.org/officeDocument/2006/relationships/diagramData" Target="../diagrams/data2.xml"/><Relationship Id="rId21" Type="http://schemas.microsoft.com/office/2007/relationships/diagramDrawing" Target="../diagrams/drawing4.xml"/><Relationship Id="rId7" Type="http://schemas.openxmlformats.org/officeDocument/2006/relationships/diagramData" Target="../diagrams/data3.xml"/><Relationship Id="rId12" Type="http://schemas.openxmlformats.org/officeDocument/2006/relationships/diagramLayout" Target="../diagrams/layout4.xml"/><Relationship Id="rId17" Type="http://schemas.openxmlformats.org/officeDocument/2006/relationships/diagramQuickStyle" Target="../diagrams/quickStyle5.xml"/><Relationship Id="rId2" Type="http://schemas.openxmlformats.org/officeDocument/2006/relationships/notesSlide" Target="../notesSlides/notesSlide7.xml"/><Relationship Id="rId16" Type="http://schemas.openxmlformats.org/officeDocument/2006/relationships/diagramLayout" Target="../diagrams/layout5.xml"/><Relationship Id="rId20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11" Type="http://schemas.openxmlformats.org/officeDocument/2006/relationships/diagramData" Target="../diagrams/data4.xml"/><Relationship Id="rId5" Type="http://schemas.openxmlformats.org/officeDocument/2006/relationships/diagramQuickStyle" Target="../diagrams/quickStyle2.xml"/><Relationship Id="rId15" Type="http://schemas.openxmlformats.org/officeDocument/2006/relationships/diagramData" Target="../diagrams/data5.xml"/><Relationship Id="rId10" Type="http://schemas.openxmlformats.org/officeDocument/2006/relationships/diagramColors" Target="../diagrams/colors3.xml"/><Relationship Id="rId19" Type="http://schemas.microsoft.com/office/2007/relationships/diagramDrawing" Target="../diagrams/drawing2.xml"/><Relationship Id="rId4" Type="http://schemas.openxmlformats.org/officeDocument/2006/relationships/diagramLayout" Target="../diagrams/layout2.xml"/><Relationship Id="rId9" Type="http://schemas.openxmlformats.org/officeDocument/2006/relationships/diagramQuickStyle" Target="../diagrams/quickStyle3.xml"/><Relationship Id="rId14" Type="http://schemas.openxmlformats.org/officeDocument/2006/relationships/diagramColors" Target="../diagrams/colors4.xml"/><Relationship Id="rId22" Type="http://schemas.microsoft.com/office/2007/relationships/diagramDrawing" Target="../diagrams/drawin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1 CuadroTexto"/>
          <p:cNvSpPr txBox="1">
            <a:spLocks noChangeArrowheads="1"/>
          </p:cNvSpPr>
          <p:nvPr/>
        </p:nvSpPr>
        <p:spPr bwMode="auto">
          <a:xfrm>
            <a:off x="857224" y="1714488"/>
            <a:ext cx="7643813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s-BO" sz="2400" b="1" dirty="0" smtClean="0">
              <a:solidFill>
                <a:schemeClr val="bg1"/>
              </a:solidFill>
              <a:latin typeface="Verdana" pitchFamily="34" charset="0"/>
            </a:endParaRPr>
          </a:p>
          <a:p>
            <a:pPr algn="ctr"/>
            <a:r>
              <a:rPr lang="es-BO" sz="2400" b="1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s-BO" sz="6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SISTEMA TRIBUTARIO BOLIVIANO</a:t>
            </a:r>
            <a:endParaRPr lang="es-BO" sz="6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323528" y="3500997"/>
            <a:ext cx="8742650" cy="56938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endParaRPr lang="es-ES" sz="2800" dirty="0" smtClean="0"/>
          </a:p>
          <a:p>
            <a:pPr algn="just"/>
            <a:endParaRPr lang="es-ES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/>
          </a:p>
        </p:txBody>
      </p:sp>
      <p:sp>
        <p:nvSpPr>
          <p:cNvPr id="2" name="1 Rectángulo"/>
          <p:cNvSpPr/>
          <p:nvPr/>
        </p:nvSpPr>
        <p:spPr>
          <a:xfrm>
            <a:off x="214282" y="1285860"/>
            <a:ext cx="874265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/>
            <a:r>
              <a:rPr lang="es-ES" sz="2800" dirty="0" smtClean="0"/>
              <a:t>Otros elementos que se deben tomar en cuenta son:</a:t>
            </a:r>
          </a:p>
          <a:p>
            <a:pPr algn="just" eaLnBrk="1" hangingPunct="1"/>
            <a:endParaRPr lang="es-ES" sz="2800" dirty="0" smtClean="0"/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es-ES" sz="2800" b="1" dirty="0"/>
              <a:t>P</a:t>
            </a:r>
            <a:r>
              <a:rPr lang="es-ES" sz="2800" b="1" dirty="0" smtClean="0"/>
              <a:t>rincipio de eficiencia y equidad</a:t>
            </a:r>
          </a:p>
          <a:p>
            <a:pPr algn="just">
              <a:buFontTx/>
              <a:buNone/>
              <a:defRPr/>
            </a:pPr>
            <a:r>
              <a:rPr lang="es-ES" sz="2800" dirty="0"/>
              <a:t>	</a:t>
            </a:r>
            <a:r>
              <a:rPr lang="es-ES" sz="2800" dirty="0" smtClean="0"/>
              <a:t>Existen </a:t>
            </a:r>
            <a:r>
              <a:rPr lang="es-ES" sz="2800" dirty="0"/>
              <a:t>tributos eficientes y no equitativos</a:t>
            </a:r>
          </a:p>
          <a:p>
            <a:pPr algn="just">
              <a:buFontTx/>
              <a:buNone/>
              <a:defRPr/>
            </a:pPr>
            <a:r>
              <a:rPr lang="es-ES" sz="2800" dirty="0"/>
              <a:t>	</a:t>
            </a:r>
            <a:r>
              <a:rPr lang="es-ES" sz="2800" dirty="0" smtClean="0"/>
              <a:t>o </a:t>
            </a:r>
            <a:r>
              <a:rPr lang="es-ES" sz="2800" dirty="0"/>
              <a:t>viceversa</a:t>
            </a:r>
          </a:p>
          <a:p>
            <a:pPr algn="just">
              <a:buFontTx/>
              <a:buNone/>
              <a:defRPr/>
            </a:pPr>
            <a:r>
              <a:rPr lang="es-ES" sz="2800" dirty="0" smtClean="0"/>
              <a:t>	La </a:t>
            </a:r>
            <a:r>
              <a:rPr lang="es-ES" sz="2800" dirty="0"/>
              <a:t>eficiencia esta referida a elegir los tributos </a:t>
            </a:r>
            <a:r>
              <a:rPr lang="es-ES" sz="2800" dirty="0" smtClean="0"/>
              <a:t>	que </a:t>
            </a:r>
            <a:r>
              <a:rPr lang="es-ES" sz="2800" dirty="0"/>
              <a:t>introduzcan menos distorsiones en el </a:t>
            </a:r>
            <a:r>
              <a:rPr lang="es-ES" sz="2800" dirty="0" smtClean="0"/>
              <a:t>	sistema </a:t>
            </a:r>
            <a:r>
              <a:rPr lang="es-ES" sz="2800" dirty="0"/>
              <a:t>económico</a:t>
            </a:r>
            <a:r>
              <a:rPr lang="es-ES" sz="2800" dirty="0" smtClean="0"/>
              <a:t>.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es-ES" sz="2800" b="1" dirty="0" smtClean="0"/>
              <a:t>Principio de Capacidad de Pago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es-ES" sz="2800" b="1" dirty="0" smtClean="0"/>
              <a:t>El principio de beneficio o contraprestación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xmlns="" val="27134379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323528" y="3500997"/>
            <a:ext cx="8742650" cy="56938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endParaRPr lang="es-ES" sz="2800" dirty="0" smtClean="0"/>
          </a:p>
          <a:p>
            <a:pPr algn="just"/>
            <a:endParaRPr lang="es-ES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1691681" y="2852936"/>
            <a:ext cx="5688632" cy="151122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defTabSz="1044575">
              <a:defRPr/>
            </a:pP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CLASIFICACION DE LOS IMPUESTOS</a:t>
            </a: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87012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323528" y="3500997"/>
            <a:ext cx="8742650" cy="56938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endParaRPr lang="es-ES" sz="2800" dirty="0" smtClean="0"/>
          </a:p>
          <a:p>
            <a:pPr algn="just"/>
            <a:endParaRPr lang="es-ES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/>
          </a:p>
        </p:txBody>
      </p:sp>
      <p:sp>
        <p:nvSpPr>
          <p:cNvPr id="2" name="1 Rectángulo"/>
          <p:cNvSpPr/>
          <p:nvPr/>
        </p:nvSpPr>
        <p:spPr>
          <a:xfrm>
            <a:off x="142844" y="1571612"/>
            <a:ext cx="874265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s-MX" sz="2800" b="1" dirty="0"/>
          </a:p>
          <a:p>
            <a:pPr lvl="1">
              <a:defRPr/>
            </a:pPr>
            <a:r>
              <a:rPr lang="es-MX" sz="2800" b="1" dirty="0"/>
              <a:t>Periodo de duración: </a:t>
            </a:r>
            <a:r>
              <a:rPr lang="es-MX" sz="2800" dirty="0"/>
              <a:t>Ordinarios y Extraordinarios</a:t>
            </a:r>
          </a:p>
          <a:p>
            <a:pPr lvl="1">
              <a:defRPr/>
            </a:pPr>
            <a:r>
              <a:rPr lang="es-MX" sz="2800" b="1" dirty="0" smtClean="0"/>
              <a:t>Naturaleza de las personas</a:t>
            </a:r>
            <a:r>
              <a:rPr lang="es-MX" sz="2800" dirty="0" smtClean="0"/>
              <a:t>: </a:t>
            </a:r>
            <a:r>
              <a:rPr lang="es-MX" sz="2800" dirty="0"/>
              <a:t>Reales o personales</a:t>
            </a:r>
          </a:p>
          <a:p>
            <a:pPr lvl="1">
              <a:defRPr/>
            </a:pPr>
            <a:r>
              <a:rPr lang="es-MX" sz="2800" b="1" dirty="0"/>
              <a:t>Relación entre la Base Imponible y Alícuota</a:t>
            </a:r>
            <a:r>
              <a:rPr lang="es-MX" sz="2800" dirty="0"/>
              <a:t>:</a:t>
            </a:r>
          </a:p>
          <a:p>
            <a:pPr lvl="1">
              <a:buFontTx/>
              <a:buNone/>
              <a:defRPr/>
            </a:pPr>
            <a:r>
              <a:rPr lang="es-MX" sz="2800" dirty="0"/>
              <a:t>			Fijos</a:t>
            </a:r>
          </a:p>
          <a:p>
            <a:pPr lvl="1">
              <a:buFontTx/>
              <a:buNone/>
              <a:defRPr/>
            </a:pPr>
            <a:r>
              <a:rPr lang="es-MX" sz="2800" dirty="0"/>
              <a:t>			Proporcionales</a:t>
            </a:r>
          </a:p>
          <a:p>
            <a:pPr lvl="1">
              <a:buFontTx/>
              <a:buNone/>
              <a:defRPr/>
            </a:pPr>
            <a:r>
              <a:rPr lang="es-MX" sz="2800" dirty="0"/>
              <a:t>			Progresivos</a:t>
            </a:r>
          </a:p>
          <a:p>
            <a:pPr lvl="1">
              <a:buFontTx/>
              <a:buNone/>
              <a:defRPr/>
            </a:pPr>
            <a:r>
              <a:rPr lang="es-MX" sz="2800" dirty="0"/>
              <a:t>			Regresivos </a:t>
            </a:r>
            <a:endParaRPr lang="es-MX" sz="2800" dirty="0" smtClean="0"/>
          </a:p>
          <a:p>
            <a:pPr lvl="1">
              <a:buFontTx/>
              <a:buNone/>
              <a:defRPr/>
            </a:pPr>
            <a:r>
              <a:rPr lang="es-MX" sz="2800" dirty="0" smtClean="0"/>
              <a:t>También suele considerarse en esta clasificación  </a:t>
            </a:r>
            <a:r>
              <a:rPr lang="es-MX" sz="2800" b="1" dirty="0" smtClean="0"/>
              <a:t>la incidencia y la capacidad de pago</a:t>
            </a:r>
            <a:r>
              <a:rPr lang="es-MX" sz="2800" dirty="0" smtClean="0"/>
              <a:t>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xmlns="" val="19173726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323528" y="3500997"/>
            <a:ext cx="8742650" cy="56938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endParaRPr lang="es-ES" sz="2800" dirty="0" smtClean="0"/>
          </a:p>
          <a:p>
            <a:pPr algn="just"/>
            <a:endParaRPr lang="es-ES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/>
          </a:p>
        </p:txBody>
      </p:sp>
      <p:sp>
        <p:nvSpPr>
          <p:cNvPr id="3" name="AutoShape 2"/>
          <p:cNvSpPr txBox="1">
            <a:spLocks noChangeArrowheads="1"/>
          </p:cNvSpPr>
          <p:nvPr/>
        </p:nvSpPr>
        <p:spPr bwMode="auto">
          <a:xfrm>
            <a:off x="539552" y="1196752"/>
            <a:ext cx="8352928" cy="792088"/>
          </a:xfrm>
          <a:prstGeom prst="roundRect">
            <a:avLst>
              <a:gd name="adj" fmla="val 16667"/>
            </a:avLst>
          </a:prstGeom>
          <a:ln w="38100" cap="flat" cmpd="sng" algn="ctr">
            <a:solidFill>
              <a:schemeClr val="accent2">
                <a:shade val="50000"/>
                <a:shade val="95000"/>
                <a:alpha val="90000"/>
              </a:schemeClr>
            </a:solidFill>
            <a:prstDash val="solid"/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04498" tIns="52249" rIns="104498" bIns="52249" anchor="ctr">
            <a:noAutofit/>
          </a:bodyPr>
          <a:lstStyle>
            <a:lvl1pPr marL="342900" indent="-342900" algn="l" rtl="0" eaLnBrk="0" fontAlgn="base" hangingPunct="0">
              <a:spcBef>
                <a:spcPts val="1500"/>
              </a:spcBef>
              <a:spcAft>
                <a:spcPct val="0"/>
              </a:spcAft>
              <a:buBlip>
                <a:blip r:embed="rId4"/>
              </a:buBlip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ts val="1500"/>
              </a:spcBef>
              <a:spcAft>
                <a:spcPct val="0"/>
              </a:spcAft>
              <a:buBlip>
                <a:blip r:embed="rId5"/>
              </a:buBlip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ts val="1500"/>
              </a:spcBef>
              <a:spcAft>
                <a:spcPct val="0"/>
              </a:spcAft>
              <a:buBlip>
                <a:blip r:embed="rId4"/>
              </a:buBlip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ts val="1500"/>
              </a:spcBef>
              <a:spcAft>
                <a:spcPct val="0"/>
              </a:spcAft>
              <a:buBlip>
                <a:blip r:embed="rId5"/>
              </a:buBlip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ts val="1500"/>
              </a:spcBef>
              <a:spcAft>
                <a:spcPct val="0"/>
              </a:spcAft>
              <a:buBlip>
                <a:blip r:embed="rId4"/>
              </a:buBlip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ts val="1500"/>
              </a:spcBef>
              <a:buFontTx/>
              <a:buBlip>
                <a:blip r:embed="rId4"/>
              </a:buBlip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ts val="1500"/>
              </a:spcBef>
              <a:buFontTx/>
              <a:buBlip>
                <a:blip r:embed="rId4"/>
              </a:buBlip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ts val="1500"/>
              </a:spcBef>
              <a:buFontTx/>
              <a:buBlip>
                <a:blip r:embed="rId4"/>
              </a:buBlip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ts val="1500"/>
              </a:spcBef>
              <a:buFontTx/>
              <a:buBlip>
                <a:blip r:embed="rId4"/>
              </a:buBlip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044575">
              <a:buNone/>
              <a:defRPr/>
            </a:pPr>
            <a:r>
              <a:rPr lang="es-E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DE ACUERDO AL PERIODO DE DURACION</a:t>
            </a: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714348" y="2126461"/>
            <a:ext cx="813580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 smtClean="0"/>
              <a:t>Ordinarios</a:t>
            </a:r>
            <a:r>
              <a:rPr lang="es-ES" sz="2800" dirty="0"/>
              <a:t>: Son aquellos que tienen una </a:t>
            </a:r>
            <a:r>
              <a:rPr lang="es-ES" sz="2800" dirty="0" smtClean="0"/>
              <a:t>duración </a:t>
            </a:r>
            <a:r>
              <a:rPr lang="es-ES" sz="2800" dirty="0"/>
              <a:t>determinada o </a:t>
            </a:r>
            <a:r>
              <a:rPr lang="es-ES" sz="2800" dirty="0" smtClean="0"/>
              <a:t>permanentes.</a:t>
            </a:r>
          </a:p>
          <a:p>
            <a:r>
              <a:rPr lang="es-ES" sz="2800" dirty="0" smtClean="0"/>
              <a:t>	 </a:t>
            </a:r>
          </a:p>
          <a:p>
            <a:r>
              <a:rPr lang="es-ES" sz="2800" dirty="0" smtClean="0"/>
              <a:t>Ej</a:t>
            </a:r>
            <a:r>
              <a:rPr lang="es-ES" sz="2800" dirty="0"/>
              <a:t>. </a:t>
            </a:r>
            <a:r>
              <a:rPr lang="es-ES" sz="2800" dirty="0" smtClean="0"/>
              <a:t>	Impuesto </a:t>
            </a:r>
            <a:r>
              <a:rPr lang="es-ES" sz="2800" dirty="0"/>
              <a:t>a las Utilidades</a:t>
            </a:r>
            <a:r>
              <a:rPr lang="es-ES" sz="2800" dirty="0" smtClean="0"/>
              <a:t>.</a:t>
            </a:r>
          </a:p>
          <a:p>
            <a:endParaRPr lang="es-ES" sz="2800" dirty="0"/>
          </a:p>
          <a:p>
            <a:r>
              <a:rPr lang="es-ES" sz="2800" b="1" dirty="0" smtClean="0"/>
              <a:t>Extraordinarios </a:t>
            </a:r>
            <a:r>
              <a:rPr lang="es-ES" sz="2800" b="1" dirty="0"/>
              <a:t>o Transitorios</a:t>
            </a:r>
            <a:r>
              <a:rPr lang="es-ES" sz="2800" dirty="0"/>
              <a:t>: Son impuestos </a:t>
            </a:r>
            <a:r>
              <a:rPr lang="es-ES" sz="2800" dirty="0" smtClean="0"/>
              <a:t>que </a:t>
            </a:r>
            <a:r>
              <a:rPr lang="es-ES" sz="2800" dirty="0"/>
              <a:t>tienen una vigencia limitada y se los </a:t>
            </a:r>
            <a:r>
              <a:rPr lang="es-ES" sz="2800" dirty="0" smtClean="0"/>
              <a:t>establece </a:t>
            </a:r>
            <a:r>
              <a:rPr lang="es-ES" sz="2800" dirty="0"/>
              <a:t>por  </a:t>
            </a:r>
            <a:r>
              <a:rPr lang="es-ES" sz="2800" dirty="0" smtClean="0"/>
              <a:t>razones </a:t>
            </a:r>
            <a:r>
              <a:rPr lang="es-ES" sz="2800" dirty="0"/>
              <a:t>de orden </a:t>
            </a:r>
            <a:r>
              <a:rPr lang="es-ES" sz="2800" dirty="0" smtClean="0"/>
              <a:t>financiero (cubrir el déficit fiscal, ITF)</a:t>
            </a:r>
            <a:endParaRPr lang="es-ES" sz="2600" dirty="0"/>
          </a:p>
        </p:txBody>
      </p:sp>
    </p:spTree>
    <p:extLst>
      <p:ext uri="{BB962C8B-B14F-4D97-AF65-F5344CB8AC3E}">
        <p14:creationId xmlns:p14="http://schemas.microsoft.com/office/powerpoint/2010/main" xmlns="" val="40746659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323528" y="3500997"/>
            <a:ext cx="8742650" cy="56938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endParaRPr lang="es-ES" sz="2800" dirty="0" smtClean="0"/>
          </a:p>
          <a:p>
            <a:pPr algn="just"/>
            <a:endParaRPr lang="es-ES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/>
          </a:p>
        </p:txBody>
      </p:sp>
      <p:sp>
        <p:nvSpPr>
          <p:cNvPr id="3" name="AutoShape 2"/>
          <p:cNvSpPr txBox="1">
            <a:spLocks noChangeArrowheads="1"/>
          </p:cNvSpPr>
          <p:nvPr/>
        </p:nvSpPr>
        <p:spPr bwMode="auto">
          <a:xfrm>
            <a:off x="539552" y="1196752"/>
            <a:ext cx="8352928" cy="792088"/>
          </a:xfrm>
          <a:prstGeom prst="roundRect">
            <a:avLst>
              <a:gd name="adj" fmla="val 16667"/>
            </a:avLst>
          </a:prstGeom>
          <a:ln w="38100" cap="flat" cmpd="sng" algn="ctr">
            <a:solidFill>
              <a:schemeClr val="accent2">
                <a:shade val="50000"/>
                <a:shade val="95000"/>
                <a:alpha val="90000"/>
              </a:schemeClr>
            </a:solidFill>
            <a:prstDash val="solid"/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04498" tIns="52249" rIns="104498" bIns="52249" anchor="ctr">
            <a:noAutofit/>
          </a:bodyPr>
          <a:lstStyle>
            <a:lvl1pPr marL="342900" indent="-342900" algn="l" rtl="0" eaLnBrk="0" fontAlgn="base" hangingPunct="0">
              <a:spcBef>
                <a:spcPts val="1500"/>
              </a:spcBef>
              <a:spcAft>
                <a:spcPct val="0"/>
              </a:spcAft>
              <a:buBlip>
                <a:blip r:embed="rId3"/>
              </a:buBlip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ts val="1500"/>
              </a:spcBef>
              <a:spcAft>
                <a:spcPct val="0"/>
              </a:spcAft>
              <a:buBlip>
                <a:blip r:embed="rId4"/>
              </a:buBlip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ts val="1500"/>
              </a:spcBef>
              <a:spcAft>
                <a:spcPct val="0"/>
              </a:spcAft>
              <a:buBlip>
                <a:blip r:embed="rId3"/>
              </a:buBlip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ts val="1500"/>
              </a:spcBef>
              <a:spcAft>
                <a:spcPct val="0"/>
              </a:spcAft>
              <a:buBlip>
                <a:blip r:embed="rId4"/>
              </a:buBlip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ts val="1500"/>
              </a:spcBef>
              <a:spcAft>
                <a:spcPct val="0"/>
              </a:spcAft>
              <a:buBlip>
                <a:blip r:embed="rId3"/>
              </a:buBlip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ts val="1500"/>
              </a:spcBef>
              <a:buFontTx/>
              <a:buBlip>
                <a:blip r:embed="rId3"/>
              </a:buBlip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ts val="1500"/>
              </a:spcBef>
              <a:buFontTx/>
              <a:buBlip>
                <a:blip r:embed="rId3"/>
              </a:buBlip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ts val="1500"/>
              </a:spcBef>
              <a:buFontTx/>
              <a:buBlip>
                <a:blip r:embed="rId3"/>
              </a:buBlip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ts val="1500"/>
              </a:spcBef>
              <a:buFontTx/>
              <a:buBlip>
                <a:blip r:embed="rId3"/>
              </a:buBlip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044575">
              <a:buNone/>
              <a:defRPr/>
            </a:pPr>
            <a:r>
              <a:rPr lang="es-E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DE ACUERDO  A LA NATURALEZA DE LAS PERSONAS</a:t>
            </a: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500034" y="2126461"/>
            <a:ext cx="835012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buFontTx/>
              <a:buNone/>
            </a:pPr>
            <a:r>
              <a:rPr lang="es-ES" sz="2400" b="1" dirty="0" smtClean="0"/>
              <a:t>Pueden ser Impuestos </a:t>
            </a:r>
            <a:r>
              <a:rPr lang="es-ES" sz="2400" b="1" dirty="0"/>
              <a:t>Reales y personales</a:t>
            </a:r>
            <a:r>
              <a:rPr lang="es-ES" sz="2400" dirty="0"/>
              <a:t>: </a:t>
            </a:r>
          </a:p>
          <a:p>
            <a:pPr algn="just" eaLnBrk="1" hangingPunct="1">
              <a:buFontTx/>
              <a:buNone/>
            </a:pPr>
            <a:r>
              <a:rPr lang="es-ES" sz="2400" dirty="0" smtClean="0"/>
              <a:t>(Personas naturales </a:t>
            </a:r>
            <a:r>
              <a:rPr lang="es-ES" sz="2400" dirty="0"/>
              <a:t>o jurídicas</a:t>
            </a:r>
            <a:r>
              <a:rPr lang="es-ES" sz="2400" dirty="0" smtClean="0"/>
              <a:t>).</a:t>
            </a:r>
          </a:p>
          <a:p>
            <a:pPr algn="just" eaLnBrk="1" hangingPunct="1">
              <a:buFontTx/>
              <a:buNone/>
            </a:pPr>
            <a:endParaRPr lang="es-ES" sz="2400" dirty="0" smtClean="0"/>
          </a:p>
          <a:p>
            <a:pPr algn="just" eaLnBrk="1" hangingPunct="1">
              <a:buFontTx/>
              <a:buNone/>
            </a:pPr>
            <a:r>
              <a:rPr lang="es-ES" sz="2400" dirty="0" smtClean="0"/>
              <a:t>Reales u </a:t>
            </a:r>
            <a:r>
              <a:rPr lang="es-ES" sz="2400" dirty="0"/>
              <a:t>Objetivos: no toman en cuenta la </a:t>
            </a:r>
            <a:r>
              <a:rPr lang="es-ES" sz="2400" dirty="0" smtClean="0"/>
              <a:t>situación </a:t>
            </a:r>
            <a:r>
              <a:rPr lang="es-ES" sz="2400" dirty="0"/>
              <a:t>personal de las personas en calidad </a:t>
            </a:r>
            <a:r>
              <a:rPr lang="es-ES" sz="2400" dirty="0" smtClean="0"/>
              <a:t>	de </a:t>
            </a:r>
            <a:r>
              <a:rPr lang="es-ES" sz="2400" dirty="0"/>
              <a:t>sujetos pasivos del impuesto. Ej. Impuesto al </a:t>
            </a:r>
            <a:r>
              <a:rPr lang="es-ES" sz="2400" dirty="0" smtClean="0"/>
              <a:t>	consumo </a:t>
            </a:r>
            <a:r>
              <a:rPr lang="es-ES" sz="2400" dirty="0"/>
              <a:t>o impuestos a los inmuebles</a:t>
            </a:r>
            <a:r>
              <a:rPr lang="es-ES" sz="2400" dirty="0" smtClean="0"/>
              <a:t>.</a:t>
            </a:r>
          </a:p>
          <a:p>
            <a:pPr algn="just" eaLnBrk="1" hangingPunct="1">
              <a:buFontTx/>
              <a:buNone/>
            </a:pPr>
            <a:r>
              <a:rPr lang="es-ES" sz="2400" dirty="0" smtClean="0"/>
              <a:t>Los </a:t>
            </a:r>
            <a:r>
              <a:rPr lang="es-ES" sz="2400" dirty="0"/>
              <a:t>impuestos “personales” o Subjetivos, </a:t>
            </a:r>
            <a:r>
              <a:rPr lang="es-ES" sz="2400" dirty="0" smtClean="0"/>
              <a:t>consideran </a:t>
            </a:r>
            <a:r>
              <a:rPr lang="es-ES" sz="2400" dirty="0"/>
              <a:t>la situación personal del </a:t>
            </a:r>
            <a:r>
              <a:rPr lang="es-ES" sz="2400" dirty="0" smtClean="0"/>
              <a:t>sujeto pasivo, </a:t>
            </a:r>
            <a:r>
              <a:rPr lang="es-ES" sz="2400" dirty="0"/>
              <a:t>su capacidad de pago, </a:t>
            </a:r>
            <a:r>
              <a:rPr lang="es-ES" sz="2400" dirty="0" smtClean="0"/>
              <a:t>las circunstancias </a:t>
            </a:r>
            <a:r>
              <a:rPr lang="es-ES" sz="2400" dirty="0"/>
              <a:t>económicas y otros aspectos </a:t>
            </a:r>
            <a:r>
              <a:rPr lang="es-ES" sz="2400" dirty="0" smtClean="0"/>
              <a:t>subjetivos</a:t>
            </a:r>
            <a:r>
              <a:rPr lang="es-ES" sz="2800" dirty="0" smtClean="0"/>
              <a:t>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xmlns="" val="22512196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323528" y="3500997"/>
            <a:ext cx="8742650" cy="56938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endParaRPr lang="es-ES" sz="2800" dirty="0" smtClean="0"/>
          </a:p>
          <a:p>
            <a:pPr algn="just"/>
            <a:endParaRPr lang="es-ES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/>
          </a:p>
        </p:txBody>
      </p:sp>
      <p:sp>
        <p:nvSpPr>
          <p:cNvPr id="3" name="AutoShape 2"/>
          <p:cNvSpPr txBox="1">
            <a:spLocks noChangeArrowheads="1"/>
          </p:cNvSpPr>
          <p:nvPr/>
        </p:nvSpPr>
        <p:spPr bwMode="auto">
          <a:xfrm>
            <a:off x="539552" y="1196752"/>
            <a:ext cx="8352928" cy="792088"/>
          </a:xfrm>
          <a:prstGeom prst="roundRect">
            <a:avLst>
              <a:gd name="adj" fmla="val 16667"/>
            </a:avLst>
          </a:prstGeom>
          <a:ln w="38100" cap="flat" cmpd="sng" algn="ctr">
            <a:solidFill>
              <a:schemeClr val="accent2">
                <a:shade val="50000"/>
                <a:shade val="95000"/>
                <a:alpha val="90000"/>
              </a:schemeClr>
            </a:solidFill>
            <a:prstDash val="solid"/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04498" tIns="52249" rIns="104498" bIns="52249" anchor="ctr">
            <a:noAutofit/>
          </a:bodyPr>
          <a:lstStyle>
            <a:lvl1pPr marL="342900" indent="-342900" algn="l" rtl="0" eaLnBrk="0" fontAlgn="base" hangingPunct="0">
              <a:spcBef>
                <a:spcPts val="1500"/>
              </a:spcBef>
              <a:spcAft>
                <a:spcPct val="0"/>
              </a:spcAft>
              <a:buBlip>
                <a:blip r:embed="rId3"/>
              </a:buBlip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ts val="1500"/>
              </a:spcBef>
              <a:spcAft>
                <a:spcPct val="0"/>
              </a:spcAft>
              <a:buBlip>
                <a:blip r:embed="rId4"/>
              </a:buBlip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ts val="1500"/>
              </a:spcBef>
              <a:spcAft>
                <a:spcPct val="0"/>
              </a:spcAft>
              <a:buBlip>
                <a:blip r:embed="rId3"/>
              </a:buBlip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ts val="1500"/>
              </a:spcBef>
              <a:spcAft>
                <a:spcPct val="0"/>
              </a:spcAft>
              <a:buBlip>
                <a:blip r:embed="rId4"/>
              </a:buBlip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ts val="1500"/>
              </a:spcBef>
              <a:spcAft>
                <a:spcPct val="0"/>
              </a:spcAft>
              <a:buBlip>
                <a:blip r:embed="rId3"/>
              </a:buBlip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ts val="1500"/>
              </a:spcBef>
              <a:buFontTx/>
              <a:buBlip>
                <a:blip r:embed="rId3"/>
              </a:buBlip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ts val="1500"/>
              </a:spcBef>
              <a:buFontTx/>
              <a:buBlip>
                <a:blip r:embed="rId3"/>
              </a:buBlip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ts val="1500"/>
              </a:spcBef>
              <a:buFontTx/>
              <a:buBlip>
                <a:blip r:embed="rId3"/>
              </a:buBlip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ts val="1500"/>
              </a:spcBef>
              <a:buFontTx/>
              <a:buBlip>
                <a:blip r:embed="rId3"/>
              </a:buBlip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044575">
              <a:buNone/>
              <a:defRPr/>
            </a:pPr>
            <a:r>
              <a:rPr lang="es-E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RELACION ENTRE LA BASE IMPONIBLE Y LA ALICUOTA</a:t>
            </a: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428596" y="2126461"/>
            <a:ext cx="842155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buFontTx/>
              <a:buNone/>
            </a:pPr>
            <a:endParaRPr lang="es-ES" sz="2800" b="1" dirty="0" smtClean="0"/>
          </a:p>
          <a:p>
            <a:pPr algn="just" eaLnBrk="1" hangingPunct="1">
              <a:buFontTx/>
              <a:buNone/>
            </a:pPr>
            <a:r>
              <a:rPr lang="es-ES" sz="2800" b="1" dirty="0" smtClean="0"/>
              <a:t>Progresivo:</a:t>
            </a:r>
            <a:r>
              <a:rPr lang="es-ES" sz="2800" dirty="0" smtClean="0"/>
              <a:t> Ante un </a:t>
            </a:r>
            <a:r>
              <a:rPr lang="es-ES" sz="2800" dirty="0"/>
              <a:t>aumento en </a:t>
            </a:r>
            <a:r>
              <a:rPr lang="es-ES" sz="2800" dirty="0" smtClean="0"/>
              <a:t>el </a:t>
            </a:r>
            <a:r>
              <a:rPr lang="es-ES" sz="2800" dirty="0"/>
              <a:t>nivel de ingreso, el impuesto </a:t>
            </a:r>
            <a:r>
              <a:rPr lang="es-ES" sz="2800" dirty="0" smtClean="0"/>
              <a:t>pagado aumenta. Impuesto a la renta de personas.</a:t>
            </a:r>
            <a:endParaRPr lang="es-ES" sz="2800" dirty="0"/>
          </a:p>
          <a:p>
            <a:pPr algn="just" eaLnBrk="1" hangingPunct="1">
              <a:buFontTx/>
              <a:buNone/>
            </a:pPr>
            <a:endParaRPr lang="es-ES" sz="2800" b="1" dirty="0" smtClean="0"/>
          </a:p>
          <a:p>
            <a:pPr algn="just" eaLnBrk="1" hangingPunct="1">
              <a:buFontTx/>
              <a:buNone/>
            </a:pPr>
            <a:r>
              <a:rPr lang="es-ES" sz="2800" b="1" dirty="0" smtClean="0"/>
              <a:t>Regresivo</a:t>
            </a:r>
            <a:r>
              <a:rPr lang="es-ES" sz="2800" b="1" dirty="0"/>
              <a:t>: </a:t>
            </a:r>
            <a:r>
              <a:rPr lang="es-ES" sz="2800" b="1" dirty="0" smtClean="0"/>
              <a:t> </a:t>
            </a:r>
            <a:r>
              <a:rPr lang="es-ES" sz="2800" dirty="0" smtClean="0"/>
              <a:t>Ante un </a:t>
            </a:r>
            <a:r>
              <a:rPr lang="es-ES" sz="2800" dirty="0"/>
              <a:t>incremento </a:t>
            </a:r>
            <a:r>
              <a:rPr lang="es-ES" sz="2800" dirty="0" smtClean="0"/>
              <a:t>del nivel de ingreso el </a:t>
            </a:r>
            <a:r>
              <a:rPr lang="es-ES" sz="2800" dirty="0"/>
              <a:t>monto del </a:t>
            </a:r>
            <a:r>
              <a:rPr lang="es-ES" sz="2800" dirty="0" smtClean="0"/>
              <a:t>impuesto disminuye. Impuesto al Valor Agregado.</a:t>
            </a:r>
            <a:endParaRPr lang="es-ES" sz="2800" dirty="0"/>
          </a:p>
          <a:p>
            <a:pPr algn="just" eaLnBrk="1" hangingPunct="1">
              <a:buFontTx/>
              <a:buNone/>
            </a:pPr>
            <a:r>
              <a:rPr lang="es-ES" sz="2800" b="1" dirty="0"/>
              <a:t>		</a:t>
            </a:r>
          </a:p>
          <a:p>
            <a:pPr algn="just" eaLnBrk="1" hangingPunct="1">
              <a:buFontTx/>
              <a:buNone/>
            </a:pPr>
            <a:r>
              <a:rPr lang="es-E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41423509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827585" y="1107777"/>
            <a:ext cx="8136904" cy="8810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defTabSz="1044575">
              <a:defRPr/>
            </a:pPr>
            <a:r>
              <a:rPr lang="es-MX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CLASIFICACION DE ACUERDO A LA  INCIDENCIA</a:t>
            </a: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14339" name="5 Marcador de contenido"/>
          <p:cNvSpPr>
            <a:spLocks noGrp="1"/>
          </p:cNvSpPr>
          <p:nvPr>
            <p:ph idx="1"/>
          </p:nvPr>
        </p:nvSpPr>
        <p:spPr bwMode="auto">
          <a:xfrm>
            <a:off x="323528" y="2420888"/>
            <a:ext cx="8640960" cy="403244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just" eaLnBrk="1" hangingPunct="1">
              <a:buFontTx/>
              <a:buNone/>
            </a:pPr>
            <a:r>
              <a:rPr lang="es-ES" sz="2400" dirty="0" smtClean="0"/>
              <a:t>	</a:t>
            </a:r>
            <a:r>
              <a:rPr lang="es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Las clasificaciones de impuestos de acuerdo a su incidencia, pueden ser:</a:t>
            </a:r>
          </a:p>
          <a:p>
            <a:pPr algn="just" eaLnBrk="1" hangingPunct="1">
              <a:buFontTx/>
              <a:buNone/>
            </a:pPr>
            <a:endParaRPr lang="es-E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just" eaLnBrk="1" hangingPunct="1">
              <a:buFont typeface="Arial" pitchFamily="34" charset="0"/>
              <a:buChar char="•"/>
            </a:pPr>
            <a:r>
              <a:rPr lang="es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s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Directos,</a:t>
            </a:r>
          </a:p>
          <a:p>
            <a:pPr lvl="1" algn="just" eaLnBrk="1" hangingPunct="1">
              <a:buFont typeface="Arial" pitchFamily="34" charset="0"/>
              <a:buChar char="•"/>
            </a:pPr>
            <a:r>
              <a:rPr lang="es-E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s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Indirectos.</a:t>
            </a:r>
          </a:p>
          <a:p>
            <a:pPr algn="just" eaLnBrk="1" hangingPunct="1">
              <a:buFontTx/>
              <a:buNone/>
            </a:pPr>
            <a:endParaRPr lang="es-ES" sz="2400" dirty="0" smtClean="0"/>
          </a:p>
          <a:p>
            <a:pPr algn="just" eaLnBrk="1" hangingPunct="1">
              <a:buFontTx/>
              <a:buNone/>
            </a:pPr>
            <a:r>
              <a:rPr lang="es-ES" sz="2400" dirty="0" smtClean="0"/>
              <a:t>	</a:t>
            </a:r>
            <a:endParaRPr lang="es-ES" sz="24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8371054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323528" y="3500997"/>
            <a:ext cx="8742650" cy="56938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endParaRPr lang="es-ES" sz="2800" dirty="0" smtClean="0"/>
          </a:p>
          <a:p>
            <a:pPr algn="just"/>
            <a:endParaRPr lang="es-ES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1691680" y="2852936"/>
            <a:ext cx="6192687" cy="151122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defTabSz="1044575">
              <a:defRPr/>
            </a:pP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INDICADORES TRIBUTARIOS</a:t>
            </a:r>
          </a:p>
        </p:txBody>
      </p:sp>
    </p:spTree>
    <p:extLst>
      <p:ext uri="{BB962C8B-B14F-4D97-AF65-F5344CB8AC3E}">
        <p14:creationId xmlns:p14="http://schemas.microsoft.com/office/powerpoint/2010/main" xmlns="" val="39094605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2 Marcador de contenido"/>
          <p:cNvSpPr>
            <a:spLocks noGrp="1"/>
          </p:cNvSpPr>
          <p:nvPr>
            <p:ph idx="1"/>
          </p:nvPr>
        </p:nvSpPr>
        <p:spPr bwMode="auto">
          <a:xfrm>
            <a:off x="285750" y="2201366"/>
            <a:ext cx="8472488" cy="49720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r>
              <a:rPr lang="es-ES" sz="31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Desempeño de las Recaudaciones</a:t>
            </a:r>
            <a:endParaRPr lang="es-BO" sz="3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es-ES" sz="3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Con la finalidad de medir un sistema tributario, se toman cuatro indicadores de desempeño:</a:t>
            </a:r>
          </a:p>
          <a:p>
            <a:pPr lvl="1" algn="just">
              <a:buFontTx/>
              <a:buNone/>
            </a:pPr>
            <a:r>
              <a:rPr lang="es-ES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 i)  Rendimiento, </a:t>
            </a:r>
          </a:p>
          <a:p>
            <a:pPr lvl="1" algn="just">
              <a:buFontTx/>
              <a:buNone/>
            </a:pPr>
            <a:r>
              <a:rPr lang="es-ES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ii)  Presión tributaria,</a:t>
            </a:r>
          </a:p>
          <a:p>
            <a:pPr lvl="1" algn="just">
              <a:buFontTx/>
              <a:buNone/>
            </a:pPr>
            <a:r>
              <a:rPr lang="es-ES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s-ES" sz="27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iii</a:t>
            </a:r>
            <a:r>
              <a:rPr lang="es-ES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Equidad y </a:t>
            </a:r>
          </a:p>
          <a:p>
            <a:pPr lvl="1" algn="just">
              <a:buFontTx/>
              <a:buNone/>
            </a:pPr>
            <a:r>
              <a:rPr lang="es-ES" sz="2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iv) Estabilidad financiera </a:t>
            </a:r>
          </a:p>
          <a:p>
            <a:pPr algn="just">
              <a:buFontTx/>
              <a:buNone/>
            </a:pPr>
            <a:r>
              <a:rPr lang="es-ES" sz="3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Todo esto con el objetivo de contrastar la incidencia de los impuestos sobre la economía. </a:t>
            </a:r>
            <a:endParaRPr lang="es-BO" sz="3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None/>
            </a:pPr>
            <a:r>
              <a:rPr lang="es-ES" sz="2800" dirty="0" smtClean="0"/>
              <a:t>	</a:t>
            </a:r>
            <a:endParaRPr lang="es-BO" sz="2800" dirty="0" smtClean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755576" y="1179785"/>
            <a:ext cx="7416823" cy="8810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defTabSz="1044575">
              <a:defRPr/>
            </a:pPr>
            <a:r>
              <a:rPr lang="es-MX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PRINCIPALES INDICADORES  DE UN SISTEMA </a:t>
            </a:r>
            <a:r>
              <a:rPr lang="es-MX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TRIBUTARIO BOLIVIANO</a:t>
            </a:r>
            <a:endParaRPr lang="es-E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5046254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2 Marcador de contenido"/>
          <p:cNvSpPr>
            <a:spLocks noGrp="1"/>
          </p:cNvSpPr>
          <p:nvPr>
            <p:ph idx="1"/>
          </p:nvPr>
        </p:nvSpPr>
        <p:spPr bwMode="auto">
          <a:xfrm>
            <a:off x="285750" y="2132856"/>
            <a:ext cx="8472488" cy="535781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buFontTx/>
              <a:buNone/>
            </a:pPr>
            <a:r>
              <a:rPr lang="es-ES" sz="2400" dirty="0" smtClean="0"/>
              <a:t>	</a:t>
            </a: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productividad mide el grado de rendimiento de los impuestos a través de la relación entre la recaudación, Base Imponible Teórica y Alícuota de cada impuesto. Este indicador se obtiene según la siguiente fórmula</a:t>
            </a:r>
            <a:r>
              <a:rPr lang="es-ES" sz="2400" dirty="0" smtClean="0"/>
              <a:t>: </a:t>
            </a:r>
          </a:p>
          <a:p>
            <a:pPr>
              <a:buFontTx/>
              <a:buNone/>
            </a:pPr>
            <a:endParaRPr lang="es-ES" sz="2400" dirty="0" smtClean="0"/>
          </a:p>
        </p:txBody>
      </p:sp>
      <p:pic>
        <p:nvPicPr>
          <p:cNvPr id="35844" name="3 Imag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928938" y="3736429"/>
            <a:ext cx="12630151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4 Rectángulo"/>
          <p:cNvSpPr>
            <a:spLocks noChangeArrowheads="1"/>
          </p:cNvSpPr>
          <p:nvPr/>
        </p:nvSpPr>
        <p:spPr bwMode="auto">
          <a:xfrm>
            <a:off x="1071563" y="5045075"/>
            <a:ext cx="61436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" dirty="0"/>
              <a:t>	</a:t>
            </a:r>
            <a:r>
              <a:rPr lang="es-ES" sz="2000" dirty="0"/>
              <a:t>Donde: </a:t>
            </a:r>
            <a:endParaRPr lang="es-BO" sz="2000" dirty="0"/>
          </a:p>
          <a:p>
            <a:r>
              <a:rPr lang="es-ES" sz="2000" i="1" dirty="0" err="1"/>
              <a:t>RT</a:t>
            </a:r>
            <a:r>
              <a:rPr lang="es-ES" sz="2000" i="1" baseline="-25000" dirty="0" err="1"/>
              <a:t>i</a:t>
            </a:r>
            <a:r>
              <a:rPr lang="es-ES" sz="2000" dirty="0"/>
              <a:t> : es la Recaudación Total del impuesto i. </a:t>
            </a:r>
            <a:endParaRPr lang="es-BO" sz="2000" dirty="0"/>
          </a:p>
          <a:p>
            <a:r>
              <a:rPr lang="es-ES" sz="2000" i="1" dirty="0" err="1"/>
              <a:t>BI</a:t>
            </a:r>
            <a:r>
              <a:rPr lang="es-ES" sz="2000" i="1" baseline="-25000" dirty="0" err="1"/>
              <a:t>i</a:t>
            </a:r>
            <a:r>
              <a:rPr lang="es-ES" sz="2000" dirty="0"/>
              <a:t> : su Base Imponible teórica y; </a:t>
            </a:r>
            <a:endParaRPr lang="es-BO" sz="2000" dirty="0"/>
          </a:p>
          <a:p>
            <a:r>
              <a:rPr lang="es-ES" sz="2000" i="1" dirty="0"/>
              <a:t>t</a:t>
            </a:r>
            <a:r>
              <a:rPr lang="es-ES" sz="2000" i="1" baseline="-25000" dirty="0"/>
              <a:t>i</a:t>
            </a:r>
            <a:r>
              <a:rPr lang="es-ES" sz="2000" i="1" dirty="0"/>
              <a:t>%</a:t>
            </a:r>
            <a:r>
              <a:rPr lang="es-ES" sz="2000" dirty="0"/>
              <a:t>: la alícuota</a:t>
            </a:r>
            <a:endParaRPr lang="es-BO" sz="2000" dirty="0"/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55576" y="1179785"/>
            <a:ext cx="7416823" cy="73704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defTabSz="1044575">
              <a:defRPr/>
            </a:pP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ANALISIS DE PRODUCTIVIDAD</a:t>
            </a: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2200028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xmlns="" val="98392433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2 Marcador de contenido"/>
          <p:cNvSpPr>
            <a:spLocks noGrp="1"/>
          </p:cNvSpPr>
          <p:nvPr>
            <p:ph idx="1"/>
          </p:nvPr>
        </p:nvSpPr>
        <p:spPr bwMode="auto">
          <a:xfrm>
            <a:off x="285750" y="2201366"/>
            <a:ext cx="8472488" cy="49720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buFontTx/>
              <a:buNone/>
            </a:pPr>
            <a:r>
              <a:rPr lang="es-ES" sz="2400" dirty="0" smtClean="0"/>
              <a:t>	</a:t>
            </a:r>
            <a:r>
              <a:rPr lang="es-ES" sz="2800" b="1" u="sng" dirty="0" smtClean="0">
                <a:solidFill>
                  <a:schemeClr val="tx1"/>
                </a:solidFill>
              </a:rPr>
              <a:t>Presión Tributaria Global:  </a:t>
            </a:r>
            <a:endParaRPr lang="es-ES" sz="2400" b="1" u="sng" dirty="0" smtClean="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es-ES" sz="2400" b="1" dirty="0"/>
              <a:t>	</a:t>
            </a: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PT mide el esfuerzo tributario y por definición es la relación existente entre las recaudaciones en efectivo (t) y el PIB (Producto Interno Bruto) a precios corrientes, este indicador se conoce también con el nombre de coeficiente tributario o carga tributaria</a:t>
            </a:r>
          </a:p>
          <a:p>
            <a:pPr>
              <a:buFontTx/>
              <a:buNone/>
            </a:pPr>
            <a:r>
              <a:rPr lang="es-ES" sz="2400" i="1" dirty="0" smtClean="0"/>
              <a:t>			</a:t>
            </a:r>
            <a:r>
              <a:rPr lang="es-ES" sz="4000" i="1" dirty="0" err="1" smtClean="0"/>
              <a:t>Pt</a:t>
            </a:r>
            <a:r>
              <a:rPr lang="es-ES" sz="4000" i="1" baseline="-25000" dirty="0" err="1" smtClean="0"/>
              <a:t>i</a:t>
            </a:r>
            <a:r>
              <a:rPr lang="es-ES" sz="4000" i="1" baseline="-25000" dirty="0" smtClean="0"/>
              <a:t>=</a:t>
            </a:r>
            <a:r>
              <a:rPr lang="es-ES" sz="4000" i="1" dirty="0" smtClean="0"/>
              <a:t> T</a:t>
            </a:r>
            <a:r>
              <a:rPr lang="es-ES" sz="4000" i="1" baseline="-25000" dirty="0" smtClean="0"/>
              <a:t>i</a:t>
            </a:r>
            <a:r>
              <a:rPr lang="es-ES" sz="4000" i="1" dirty="0" smtClean="0"/>
              <a:t>:</a:t>
            </a:r>
            <a:r>
              <a:rPr lang="es-ES" sz="4000" i="1" baseline="-25000" dirty="0" smtClean="0"/>
              <a:t> /</a:t>
            </a:r>
            <a:r>
              <a:rPr lang="es-ES" sz="4000" i="1" dirty="0" smtClean="0"/>
              <a:t> </a:t>
            </a:r>
            <a:r>
              <a:rPr lang="es-ES" sz="4000" i="1" dirty="0" err="1" smtClean="0"/>
              <a:t>PIB</a:t>
            </a:r>
            <a:r>
              <a:rPr lang="es-ES" sz="4000" i="1" baseline="-25000" dirty="0" err="1" smtClean="0"/>
              <a:t>i</a:t>
            </a:r>
            <a:r>
              <a:rPr lang="es-ES" sz="2800" i="1" dirty="0" smtClean="0"/>
              <a:t>:</a:t>
            </a:r>
            <a:r>
              <a:rPr lang="es-ES" sz="2800" i="1" baseline="-25000" dirty="0" smtClean="0"/>
              <a:t> </a:t>
            </a:r>
            <a:endParaRPr lang="es-ES" sz="2800" dirty="0" smtClean="0"/>
          </a:p>
          <a:p>
            <a:r>
              <a:rPr lang="es-ES" sz="2800" dirty="0" smtClean="0"/>
              <a:t>Donde: </a:t>
            </a:r>
            <a:endParaRPr lang="es-BO" sz="2800" dirty="0" smtClean="0"/>
          </a:p>
          <a:p>
            <a:pPr>
              <a:buFontTx/>
              <a:buNone/>
            </a:pPr>
            <a:r>
              <a:rPr lang="es-MX" sz="2400" dirty="0" smtClean="0"/>
              <a:t>      T: Recaudación</a:t>
            </a:r>
          </a:p>
          <a:p>
            <a:pPr>
              <a:buFontTx/>
              <a:buNone/>
            </a:pPr>
            <a:r>
              <a:rPr lang="es-MX" sz="2400" dirty="0" smtClean="0"/>
              <a:t>      PIB: Producto interno Bruto</a:t>
            </a:r>
            <a:endParaRPr lang="es-ES" sz="2400" dirty="0" smtClean="0"/>
          </a:p>
          <a:p>
            <a:pPr>
              <a:buFontTx/>
              <a:buNone/>
            </a:pPr>
            <a:endParaRPr lang="es-ES" sz="2400" b="1" u="sng" dirty="0" smtClean="0"/>
          </a:p>
          <a:p>
            <a:pPr>
              <a:buFontTx/>
              <a:buNone/>
            </a:pPr>
            <a:endParaRPr lang="es-ES" sz="2400" b="1" u="sng" dirty="0" smtClean="0"/>
          </a:p>
          <a:p>
            <a:pPr>
              <a:buFontTx/>
              <a:buNone/>
            </a:pPr>
            <a:r>
              <a:rPr lang="es-ES" sz="2400" b="1" u="sng" dirty="0" smtClean="0"/>
              <a:t> </a:t>
            </a:r>
            <a:endParaRPr lang="es-BO" sz="2000" dirty="0" smtClean="0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55576" y="1052736"/>
            <a:ext cx="7416823" cy="73704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defTabSz="1044575">
              <a:defRPr/>
            </a:pP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PRESION TRIBUTARIA</a:t>
            </a: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4652028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xmlns="" val="4136017270"/>
              </p:ext>
            </p:extLst>
          </p:nvPr>
        </p:nvGraphicFramePr>
        <p:xfrm>
          <a:off x="251520" y="1328780"/>
          <a:ext cx="8462174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428596" y="6286520"/>
            <a:ext cx="4214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/>
              <a:t>Fuente: SIN- CEPAL a 2007</a:t>
            </a:r>
          </a:p>
          <a:p>
            <a:r>
              <a:rPr lang="es-ES" sz="1000" dirty="0" smtClean="0"/>
              <a:t>Elaboración: VPT-DGET</a:t>
            </a:r>
            <a:endParaRPr lang="es-ES" sz="1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500034" y="1084674"/>
            <a:ext cx="8429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Presión Tributaria comparación en América Latina y el Caribe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xmlns="" val="3724495629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2 Marcador de contenido"/>
          <p:cNvSpPr>
            <a:spLocks noGrp="1"/>
          </p:cNvSpPr>
          <p:nvPr>
            <p:ph idx="1"/>
          </p:nvPr>
        </p:nvSpPr>
        <p:spPr bwMode="auto">
          <a:xfrm>
            <a:off x="285750" y="1769318"/>
            <a:ext cx="8472488" cy="49720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lvl="3">
              <a:buFontTx/>
              <a:buNone/>
            </a:pPr>
            <a:endParaRPr lang="es-BO" dirty="0" smtClean="0"/>
          </a:p>
          <a:p>
            <a:pPr algn="just"/>
            <a:r>
              <a:rPr lang="es-E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Para el cálculo de la equidad se toma en cuenta la recaudación, tanto de impuestos indirectos como de directos bajo la siguiente fórmula:</a:t>
            </a:r>
            <a:endParaRPr lang="es-BO" sz="3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" sz="2400" dirty="0" smtClean="0"/>
          </a:p>
          <a:p>
            <a:pPr>
              <a:buFontTx/>
              <a:buNone/>
            </a:pPr>
            <a:r>
              <a:rPr lang="es-ES" sz="2400" i="1" dirty="0" smtClean="0"/>
              <a:t>			E= RID/ RT *100</a:t>
            </a:r>
            <a:endParaRPr lang="es-ES" sz="2400" dirty="0" smtClean="0"/>
          </a:p>
          <a:p>
            <a:endParaRPr lang="es-ES" sz="2400" dirty="0" smtClean="0"/>
          </a:p>
          <a:p>
            <a:r>
              <a:rPr lang="es-ES" sz="2400" dirty="0" smtClean="0"/>
              <a:t>Donde:</a:t>
            </a:r>
            <a:endParaRPr lang="es-BO" sz="2400" dirty="0" smtClean="0"/>
          </a:p>
          <a:p>
            <a:r>
              <a:rPr lang="es-ES" sz="2400" i="1" dirty="0" smtClean="0"/>
              <a:t>E:</a:t>
            </a:r>
            <a:r>
              <a:rPr lang="es-ES" sz="2400" dirty="0" smtClean="0"/>
              <a:t> es el indicador de equidad tributaria, </a:t>
            </a:r>
            <a:endParaRPr lang="es-BO" sz="2400" dirty="0" smtClean="0"/>
          </a:p>
          <a:p>
            <a:r>
              <a:rPr lang="es-ES" sz="2400" i="1" dirty="0" smtClean="0"/>
              <a:t>RID:</a:t>
            </a:r>
            <a:r>
              <a:rPr lang="es-ES" sz="2400" dirty="0" smtClean="0"/>
              <a:t> es la Recaudación total de Impuestos Directos </a:t>
            </a:r>
            <a:r>
              <a:rPr lang="es-ES" sz="2400" i="1" dirty="0" smtClean="0"/>
              <a:t> </a:t>
            </a:r>
            <a:endParaRPr lang="es-BO" sz="2400" dirty="0" smtClean="0"/>
          </a:p>
          <a:p>
            <a:r>
              <a:rPr lang="es-ES" sz="2400" i="1" dirty="0" smtClean="0"/>
              <a:t>RT:</a:t>
            </a:r>
            <a:r>
              <a:rPr lang="es-ES" sz="2400" dirty="0" smtClean="0"/>
              <a:t> es la Recaudación Total</a:t>
            </a:r>
            <a:endParaRPr lang="es-BO" sz="2400" dirty="0" smtClean="0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55576" y="1052736"/>
            <a:ext cx="7416823" cy="73704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defTabSz="1044575">
              <a:defRPr/>
            </a:pP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PRINCIPIO DE EQUIEDAD</a:t>
            </a: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9258631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2 Marcador de contenido"/>
          <p:cNvSpPr>
            <a:spLocks noGrp="1"/>
          </p:cNvSpPr>
          <p:nvPr>
            <p:ph idx="1"/>
          </p:nvPr>
        </p:nvSpPr>
        <p:spPr bwMode="auto">
          <a:xfrm>
            <a:off x="285750" y="2129358"/>
            <a:ext cx="8472488" cy="49720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just"/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estabilidad financiera se mide a partir de la relación entre Balance Fiscal y Recaudaciones Tributarias Totales. </a:t>
            </a:r>
          </a:p>
          <a:p>
            <a:pPr lvl="3">
              <a:buFontTx/>
              <a:buNone/>
            </a:pPr>
            <a:endParaRPr lang="es-BO" sz="2000" dirty="0" smtClean="0"/>
          </a:p>
          <a:p>
            <a:pPr lvl="3">
              <a:buFontTx/>
              <a:buNone/>
            </a:pPr>
            <a:r>
              <a:rPr lang="es-BO" sz="2000" dirty="0" smtClean="0"/>
              <a:t>EF= BF/RT</a:t>
            </a:r>
          </a:p>
          <a:p>
            <a:pPr lvl="3">
              <a:buFontTx/>
              <a:buNone/>
            </a:pPr>
            <a:endParaRPr lang="es-BO" sz="2000" dirty="0" smtClean="0"/>
          </a:p>
          <a:p>
            <a:pPr>
              <a:buFontTx/>
              <a:buNone/>
            </a:pPr>
            <a:r>
              <a:rPr lang="es-ES" dirty="0" smtClean="0"/>
              <a:t>	Donde:</a:t>
            </a:r>
          </a:p>
          <a:p>
            <a:pPr>
              <a:buFontTx/>
              <a:buNone/>
            </a:pPr>
            <a:r>
              <a:rPr lang="es-ES" i="1" dirty="0" smtClean="0"/>
              <a:t>	EF:</a:t>
            </a:r>
            <a:r>
              <a:rPr lang="es-ES" dirty="0" smtClean="0"/>
              <a:t> Indicador de Estabilidad Financiera, </a:t>
            </a:r>
          </a:p>
          <a:p>
            <a:pPr>
              <a:buFontTx/>
              <a:buNone/>
            </a:pPr>
            <a:r>
              <a:rPr lang="es-ES" i="1" dirty="0" smtClean="0"/>
              <a:t>	BF:</a:t>
            </a:r>
            <a:r>
              <a:rPr lang="es-ES" dirty="0" smtClean="0"/>
              <a:t> Balance Fiscal, </a:t>
            </a:r>
          </a:p>
          <a:p>
            <a:pPr>
              <a:buFontTx/>
              <a:buNone/>
            </a:pPr>
            <a:r>
              <a:rPr lang="es-ES" i="1" dirty="0" smtClean="0"/>
              <a:t>	RT:</a:t>
            </a:r>
            <a:r>
              <a:rPr lang="es-ES" dirty="0" smtClean="0"/>
              <a:t> Recaudaciones totales</a:t>
            </a:r>
            <a:endParaRPr lang="es-BO" sz="2400" dirty="0" smtClean="0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55576" y="1052736"/>
            <a:ext cx="7416823" cy="73704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defTabSz="1044575">
              <a:defRPr/>
            </a:pPr>
            <a:r>
              <a:rPr lang="es-MX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ESTABILIDAD FINANCIERA</a:t>
            </a:r>
            <a:endParaRPr lang="es-E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4970759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2 Marcador de contenido"/>
          <p:cNvSpPr>
            <a:spLocks noGrp="1"/>
          </p:cNvSpPr>
          <p:nvPr>
            <p:ph idx="1"/>
          </p:nvPr>
        </p:nvSpPr>
        <p:spPr bwMode="auto">
          <a:xfrm>
            <a:off x="285750" y="1357313"/>
            <a:ext cx="8472488" cy="49720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 sz="2800" dirty="0" smtClean="0">
                <a:solidFill>
                  <a:schemeClr val="tx1"/>
                </a:solidFill>
              </a:rPr>
              <a:t>.</a:t>
            </a:r>
          </a:p>
          <a:p>
            <a:endParaRPr lang="es-BO" dirty="0" smtClean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755576" y="2835969"/>
            <a:ext cx="7416823" cy="73704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defTabSz="1044575">
              <a:defRPr/>
            </a:pP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EL SISTEMA TRIBUTARIO BOLIVIANO</a:t>
            </a: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978859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89"/>
          <p:cNvSpPr txBox="1">
            <a:spLocks noChangeArrowheads="1"/>
          </p:cNvSpPr>
          <p:nvPr/>
        </p:nvSpPr>
        <p:spPr bwMode="auto">
          <a:xfrm>
            <a:off x="611560" y="1124744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2400" b="1" dirty="0" smtClean="0"/>
              <a:t>ANTECEDENTES</a:t>
            </a:r>
            <a:endParaRPr lang="es-ES" sz="2400" b="1" dirty="0"/>
          </a:p>
        </p:txBody>
      </p:sp>
      <p:sp>
        <p:nvSpPr>
          <p:cNvPr id="10" name="Rectangle 861"/>
          <p:cNvSpPr>
            <a:spLocks noChangeArrowheads="1"/>
          </p:cNvSpPr>
          <p:nvPr/>
        </p:nvSpPr>
        <p:spPr bwMode="auto">
          <a:xfrm>
            <a:off x="684213" y="1844823"/>
            <a:ext cx="7816877" cy="4320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182563" indent="-182563" algn="just">
              <a:lnSpc>
                <a:spcPct val="80000"/>
              </a:lnSpc>
              <a:spcBef>
                <a:spcPct val="20000"/>
              </a:spcBef>
              <a:spcAft>
                <a:spcPct val="50000"/>
              </a:spcAft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s-ES" sz="2000" dirty="0" smtClean="0"/>
              <a:t>   La </a:t>
            </a:r>
            <a:r>
              <a:rPr lang="es-ES" sz="2000" dirty="0"/>
              <a:t>evolución de la reforma tributaria a partir de 1986, en </a:t>
            </a:r>
            <a:r>
              <a:rPr lang="es-ES" sz="2000" dirty="0" smtClean="0"/>
              <a:t>general respondió </a:t>
            </a:r>
            <a:r>
              <a:rPr lang="es-ES" sz="2000" dirty="0"/>
              <a:t>a los objetivos de la política económica de coyuntura.</a:t>
            </a:r>
          </a:p>
          <a:p>
            <a:pPr marL="639763" lvl="1" indent="-182563" algn="just">
              <a:lnSpc>
                <a:spcPct val="80000"/>
              </a:lnSpc>
              <a:spcBef>
                <a:spcPct val="20000"/>
              </a:spcBef>
              <a:spcAft>
                <a:spcPct val="5000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es-ES" sz="2000" dirty="0" smtClean="0"/>
              <a:t>1987. </a:t>
            </a:r>
            <a:r>
              <a:rPr lang="es-ES" sz="2000" dirty="0"/>
              <a:t>contribuyó ha mantener los equilibrios macroeconómicos, </a:t>
            </a:r>
            <a:r>
              <a:rPr lang="es-ES" sz="2000" dirty="0" smtClean="0"/>
              <a:t>complementar a la política del D.S. 21060 y garantizar los ingresos </a:t>
            </a:r>
            <a:r>
              <a:rPr lang="es-ES" sz="2000" dirty="0"/>
              <a:t>para el TGN.</a:t>
            </a:r>
          </a:p>
          <a:p>
            <a:pPr marL="639763" lvl="1" indent="-182563" algn="just">
              <a:lnSpc>
                <a:spcPct val="80000"/>
              </a:lnSpc>
              <a:spcBef>
                <a:spcPct val="20000"/>
              </a:spcBef>
              <a:spcAft>
                <a:spcPct val="5000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es-ES" sz="2000" dirty="0" smtClean="0"/>
              <a:t>1995. </a:t>
            </a:r>
            <a:r>
              <a:rPr lang="es-ES" sz="2000" dirty="0"/>
              <a:t>Ley 1606 de 22-12-94, viabiliza el proceso de capitalización y la atracción de la IED, mediante la creación del IUE acreditable contra el </a:t>
            </a:r>
            <a:r>
              <a:rPr lang="es-ES" sz="2000" dirty="0" smtClean="0"/>
              <a:t>IT. Se modifica la carga tributaria al sector de hidrocarburos  regalías y participaciones  del 50% a 18%.</a:t>
            </a:r>
          </a:p>
          <a:p>
            <a:pPr marL="639763" lvl="1" indent="-182563" algn="just">
              <a:lnSpc>
                <a:spcPct val="80000"/>
              </a:lnSpc>
              <a:spcBef>
                <a:spcPct val="20000"/>
              </a:spcBef>
              <a:spcAft>
                <a:spcPct val="5000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es-ES" sz="2000" dirty="0" smtClean="0"/>
              <a:t>Además se inicia el proceso de descentralización de los recursos fiscales (Ley de Participación Popular).</a:t>
            </a:r>
          </a:p>
        </p:txBody>
      </p:sp>
    </p:spTree>
    <p:extLst>
      <p:ext uri="{BB962C8B-B14F-4D97-AF65-F5344CB8AC3E}">
        <p14:creationId xmlns:p14="http://schemas.microsoft.com/office/powerpoint/2010/main" xmlns="" val="716079234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0" grpId="0"/>
      <p:bldP spid="10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89"/>
          <p:cNvSpPr txBox="1">
            <a:spLocks noChangeArrowheads="1"/>
          </p:cNvSpPr>
          <p:nvPr/>
        </p:nvSpPr>
        <p:spPr bwMode="auto">
          <a:xfrm>
            <a:off x="611560" y="1124744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2400" b="1" dirty="0" smtClean="0"/>
              <a:t>ANTECEDENTES</a:t>
            </a:r>
            <a:endParaRPr lang="es-ES" sz="2400" b="1" dirty="0"/>
          </a:p>
        </p:txBody>
      </p:sp>
      <p:sp>
        <p:nvSpPr>
          <p:cNvPr id="4" name="3 Rectángulo"/>
          <p:cNvSpPr/>
          <p:nvPr/>
        </p:nvSpPr>
        <p:spPr>
          <a:xfrm>
            <a:off x="584774" y="1589262"/>
            <a:ext cx="750099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algn="just">
              <a:spcBef>
                <a:spcPct val="20000"/>
              </a:spcBef>
              <a:spcAft>
                <a:spcPct val="5000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es-ES" sz="2000" dirty="0" smtClean="0"/>
              <a:t>2000-2003. Ley 2166 de 22-12-2000, define el proceso de reforma del SIN y mediante Ley 2492 de 3-08-2003, establece el nuevo Código Tributario Boliviano. Aplicación de medidas de disminución de cargas impositivas a sectores deprimidos. Ley de turismo, exportadores, agropecuaria, etc. y se intenta implementar el impuesto a la renta al salario.</a:t>
            </a:r>
          </a:p>
          <a:p>
            <a:pPr marL="182563" indent="-182563" algn="just">
              <a:spcBef>
                <a:spcPct val="20000"/>
              </a:spcBef>
              <a:spcAft>
                <a:spcPct val="5000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es-ES" sz="2000" dirty="0" smtClean="0"/>
              <a:t>2004 – 2005. Toma importancia la revisión de la tributación en el sector hidrocarburos. Ley 3058.</a:t>
            </a:r>
          </a:p>
          <a:p>
            <a:pPr marL="182563" indent="-182563" algn="just">
              <a:spcBef>
                <a:spcPct val="20000"/>
              </a:spcBef>
              <a:spcAft>
                <a:spcPct val="5000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es-ES" sz="2000" dirty="0" smtClean="0"/>
              <a:t>2006. Plan Nacional de Desarrollo. Primeros intentos para ampliar la base tributaria. Incorpora al sector del transporte al régimen general de tributación.</a:t>
            </a:r>
          </a:p>
          <a:p>
            <a:pPr marL="182563" indent="-182563" algn="just">
              <a:spcBef>
                <a:spcPct val="20000"/>
              </a:spcBef>
              <a:spcAft>
                <a:spcPct val="5000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</a:pPr>
            <a:r>
              <a:rPr lang="es-ES" sz="2000" dirty="0" smtClean="0"/>
              <a:t>2007 nuevo régimen tributario minero. Ley 3787.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xmlns="" val="670802007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4"/>
          <p:cNvSpPr>
            <a:spLocks noChangeArrowheads="1"/>
          </p:cNvSpPr>
          <p:nvPr/>
        </p:nvSpPr>
        <p:spPr bwMode="auto">
          <a:xfrm>
            <a:off x="900113" y="1874838"/>
            <a:ext cx="2520950" cy="792162"/>
          </a:xfrm>
          <a:prstGeom prst="rect">
            <a:avLst/>
          </a:prstGeom>
          <a:solidFill>
            <a:srgbClr val="FFCC00"/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800" b="1" i="0" u="none" strike="noStrike" kern="0" cap="none" spc="0" normalizeH="0" baseline="0" noProof="0" dirty="0">
                <a:ln>
                  <a:noFill/>
                </a:ln>
                <a:solidFill>
                  <a:srgbClr val="0068AE"/>
                </a:solidFill>
                <a:effectLst/>
                <a:uLnTx/>
                <a:uFillTx/>
              </a:rPr>
              <a:t>IVA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68AE"/>
                </a:solidFill>
                <a:effectLst/>
                <a:uLnTx/>
                <a:uFillTx/>
              </a:rPr>
              <a:t>41.6%</a:t>
            </a:r>
            <a:endParaRPr kumimoji="0" lang="es-ES_tradnl" sz="1800" b="1" i="0" u="none" strike="noStrike" kern="0" cap="none" spc="0" normalizeH="0" baseline="0" noProof="0" dirty="0">
              <a:ln>
                <a:noFill/>
              </a:ln>
              <a:solidFill>
                <a:srgbClr val="0068AE"/>
              </a:solidFill>
              <a:effectLst/>
              <a:uLnTx/>
              <a:uFillTx/>
            </a:endParaRPr>
          </a:p>
        </p:txBody>
      </p:sp>
      <p:sp>
        <p:nvSpPr>
          <p:cNvPr id="60" name="Rectangle 5"/>
          <p:cNvSpPr>
            <a:spLocks noChangeArrowheads="1"/>
          </p:cNvSpPr>
          <p:nvPr/>
        </p:nvSpPr>
        <p:spPr bwMode="auto">
          <a:xfrm>
            <a:off x="928662" y="4143380"/>
            <a:ext cx="2520950" cy="647700"/>
          </a:xfrm>
          <a:prstGeom prst="rect">
            <a:avLst/>
          </a:prstGeom>
          <a:solidFill>
            <a:srgbClr val="FF9900"/>
          </a:solidFill>
          <a:ln w="12700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600" b="1" i="0" u="none" strike="noStrike" kern="0" cap="none" spc="0" normalizeH="0" baseline="0" noProof="0" dirty="0">
                <a:ln>
                  <a:noFill/>
                </a:ln>
                <a:solidFill>
                  <a:srgbClr val="0068AE"/>
                </a:solidFill>
                <a:effectLst/>
                <a:uLnTx/>
                <a:uFillTx/>
              </a:rPr>
              <a:t>IT  =  </a:t>
            </a:r>
            <a:r>
              <a:rPr kumimoji="0" lang="es-ES_tradnl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68AE"/>
                </a:solidFill>
                <a:effectLst/>
                <a:uLnTx/>
                <a:uFillTx/>
              </a:rPr>
              <a:t>11.1%</a:t>
            </a:r>
            <a:endParaRPr kumimoji="0" lang="es-ES_tradnl" sz="1600" b="1" i="0" u="none" strike="noStrike" kern="0" cap="none" spc="0" normalizeH="0" baseline="0" noProof="0" dirty="0">
              <a:ln>
                <a:noFill/>
              </a:ln>
              <a:solidFill>
                <a:srgbClr val="0068AE"/>
              </a:solidFill>
              <a:effectLst/>
              <a:uLnTx/>
              <a:uFillTx/>
            </a:endParaRPr>
          </a:p>
        </p:txBody>
      </p:sp>
      <p:sp>
        <p:nvSpPr>
          <p:cNvPr id="61" name="Rectangle 6"/>
          <p:cNvSpPr>
            <a:spLocks noChangeArrowheads="1"/>
          </p:cNvSpPr>
          <p:nvPr/>
        </p:nvSpPr>
        <p:spPr bwMode="auto">
          <a:xfrm>
            <a:off x="900113" y="3644900"/>
            <a:ext cx="2520950" cy="215900"/>
          </a:xfrm>
          <a:prstGeom prst="rect">
            <a:avLst/>
          </a:prstGeom>
          <a:solidFill>
            <a:srgbClr val="FFCC00"/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600" b="1" i="0" u="none" strike="noStrike" kern="0" cap="none" spc="0" normalizeH="0" baseline="0" noProof="0" dirty="0">
                <a:ln>
                  <a:noFill/>
                </a:ln>
                <a:solidFill>
                  <a:srgbClr val="0068AE"/>
                </a:solidFill>
                <a:effectLst/>
                <a:uLnTx/>
                <a:uFillTx/>
              </a:rPr>
              <a:t>ICE  =  </a:t>
            </a:r>
            <a:r>
              <a:rPr kumimoji="0" lang="es-ES_tradnl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68AE"/>
                </a:solidFill>
                <a:effectLst/>
                <a:uLnTx/>
                <a:uFillTx/>
              </a:rPr>
              <a:t>4.8%</a:t>
            </a:r>
            <a:endParaRPr kumimoji="0" lang="es-ES_tradnl" sz="1600" b="1" i="0" u="none" strike="noStrike" kern="0" cap="none" spc="0" normalizeH="0" baseline="0" noProof="0" dirty="0">
              <a:ln>
                <a:noFill/>
              </a:ln>
              <a:solidFill>
                <a:srgbClr val="0068AE"/>
              </a:solidFill>
              <a:effectLst/>
              <a:uLnTx/>
              <a:uFillTx/>
            </a:endParaRPr>
          </a:p>
        </p:txBody>
      </p:sp>
      <p:sp>
        <p:nvSpPr>
          <p:cNvPr id="62" name="Rectangle 7"/>
          <p:cNvSpPr>
            <a:spLocks noChangeArrowheads="1"/>
          </p:cNvSpPr>
          <p:nvPr/>
        </p:nvSpPr>
        <p:spPr bwMode="auto">
          <a:xfrm>
            <a:off x="5508625" y="1636713"/>
            <a:ext cx="1152525" cy="358775"/>
          </a:xfrm>
          <a:prstGeom prst="rect">
            <a:avLst/>
          </a:prstGeom>
          <a:solidFill>
            <a:srgbClr val="33CCCC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200" b="1" i="0" u="none" strike="noStrike" kern="0" cap="none" spc="0" normalizeH="0" baseline="0" noProof="0" dirty="0">
                <a:ln>
                  <a:noFill/>
                </a:ln>
                <a:solidFill>
                  <a:srgbClr val="0068AE"/>
                </a:solidFill>
                <a:effectLst/>
                <a:uLnTx/>
                <a:uFillTx/>
              </a:rPr>
              <a:t>RC-IVA = </a:t>
            </a:r>
            <a:r>
              <a:rPr kumimoji="0" lang="es-ES_tradnl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68AE"/>
                </a:solidFill>
                <a:effectLst/>
                <a:uLnTx/>
                <a:uFillTx/>
              </a:rPr>
              <a:t>1.1%</a:t>
            </a:r>
            <a:endParaRPr kumimoji="0" lang="es-ES_tradnl" sz="1200" b="1" i="0" u="none" strike="noStrike" kern="0" cap="none" spc="0" normalizeH="0" baseline="0" noProof="0" dirty="0">
              <a:ln>
                <a:noFill/>
              </a:ln>
              <a:solidFill>
                <a:srgbClr val="0068AE"/>
              </a:solidFill>
              <a:effectLst/>
              <a:uLnTx/>
              <a:uFillTx/>
            </a:endParaRPr>
          </a:p>
        </p:txBody>
      </p:sp>
      <p:sp>
        <p:nvSpPr>
          <p:cNvPr id="63" name="Rectangle 8"/>
          <p:cNvSpPr>
            <a:spLocks noChangeArrowheads="1"/>
          </p:cNvSpPr>
          <p:nvPr/>
        </p:nvSpPr>
        <p:spPr bwMode="auto">
          <a:xfrm>
            <a:off x="5572132" y="2714620"/>
            <a:ext cx="2520950" cy="317500"/>
          </a:xfrm>
          <a:prstGeom prst="rect">
            <a:avLst/>
          </a:prstGeom>
          <a:solidFill>
            <a:srgbClr val="CCFFCC"/>
          </a:solidFill>
          <a:ln w="12700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200" b="1" i="0" u="none" strike="noStrike" kern="0" cap="none" spc="0" normalizeH="0" baseline="0" noProof="0" dirty="0">
                <a:ln>
                  <a:noFill/>
                </a:ln>
                <a:solidFill>
                  <a:srgbClr val="0068AE"/>
                </a:solidFill>
                <a:effectLst/>
                <a:uLnTx/>
                <a:uFillTx/>
              </a:rPr>
              <a:t>ITGB – ISAE – ICM – otros = </a:t>
            </a:r>
            <a:r>
              <a:rPr kumimoji="0" lang="es-ES_tradnl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68AE"/>
                </a:solidFill>
                <a:effectLst/>
                <a:uLnTx/>
                <a:uFillTx/>
              </a:rPr>
              <a:t>2.4%</a:t>
            </a:r>
            <a:endParaRPr kumimoji="0" lang="es-ES_tradnl" sz="1200" b="1" i="0" u="none" strike="noStrike" kern="0" cap="none" spc="0" normalizeH="0" baseline="0" noProof="0" dirty="0">
              <a:ln>
                <a:noFill/>
              </a:ln>
              <a:solidFill>
                <a:srgbClr val="0068AE"/>
              </a:solidFill>
              <a:effectLst/>
              <a:uLnTx/>
              <a:uFillTx/>
            </a:endParaRPr>
          </a:p>
        </p:txBody>
      </p:sp>
      <p:sp>
        <p:nvSpPr>
          <p:cNvPr id="64" name="Rectangle 9"/>
          <p:cNvSpPr>
            <a:spLocks noChangeArrowheads="1"/>
          </p:cNvSpPr>
          <p:nvPr/>
        </p:nvSpPr>
        <p:spPr bwMode="auto">
          <a:xfrm>
            <a:off x="5565788" y="3714752"/>
            <a:ext cx="935038" cy="457200"/>
          </a:xfrm>
          <a:prstGeom prst="rect">
            <a:avLst/>
          </a:prstGeom>
          <a:solidFill>
            <a:srgbClr val="CCFFCC"/>
          </a:solidFill>
          <a:ln w="12700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0" cap="none" spc="0" normalizeH="0" baseline="0" noProof="0" dirty="0">
                <a:ln>
                  <a:noFill/>
                </a:ln>
                <a:solidFill>
                  <a:srgbClr val="0068AE"/>
                </a:solidFill>
                <a:effectLst/>
                <a:uLnTx/>
                <a:uFillTx/>
              </a:rPr>
              <a:t>Reg. </a:t>
            </a:r>
            <a:r>
              <a:rPr kumimoji="0" lang="es-ES_tradnl" sz="1400" b="1" i="0" u="none" strike="noStrike" kern="0" cap="none" spc="0" normalizeH="0" baseline="0" noProof="0" dirty="0" err="1">
                <a:ln>
                  <a:noFill/>
                </a:ln>
                <a:solidFill>
                  <a:srgbClr val="0068AE"/>
                </a:solidFill>
                <a:effectLst/>
                <a:uLnTx/>
                <a:uFillTx/>
              </a:rPr>
              <a:t>Espec</a:t>
            </a:r>
            <a:r>
              <a:rPr kumimoji="0" lang="es-ES_tradnl" sz="1400" b="1" i="0" u="none" strike="noStrike" kern="0" cap="none" spc="0" normalizeH="0" baseline="0" noProof="0" dirty="0">
                <a:ln>
                  <a:noFill/>
                </a:ln>
                <a:solidFill>
                  <a:srgbClr val="0068AE"/>
                </a:solidFill>
                <a:effectLst/>
                <a:uLnTx/>
                <a:uFillTx/>
              </a:rPr>
              <a:t>.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0" cap="none" spc="0" normalizeH="0" baseline="0" noProof="0" dirty="0">
                <a:ln>
                  <a:noFill/>
                </a:ln>
                <a:solidFill>
                  <a:srgbClr val="0068AE"/>
                </a:solidFill>
                <a:effectLst/>
                <a:uLnTx/>
                <a:uFillTx/>
              </a:rPr>
              <a:t>0.1%</a:t>
            </a:r>
          </a:p>
        </p:txBody>
      </p:sp>
      <p:sp>
        <p:nvSpPr>
          <p:cNvPr id="65" name="Rectangle 10"/>
          <p:cNvSpPr>
            <a:spLocks noChangeArrowheads="1"/>
          </p:cNvSpPr>
          <p:nvPr/>
        </p:nvSpPr>
        <p:spPr bwMode="auto">
          <a:xfrm>
            <a:off x="6948488" y="1638300"/>
            <a:ext cx="1081087" cy="615950"/>
          </a:xfrm>
          <a:prstGeom prst="rect">
            <a:avLst/>
          </a:prstGeom>
          <a:solidFill>
            <a:srgbClr val="33CCCC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600" b="1" i="0" u="none" strike="noStrike" kern="0" cap="none" spc="0" normalizeH="0" baseline="0" noProof="0" dirty="0">
                <a:ln>
                  <a:noFill/>
                </a:ln>
                <a:solidFill>
                  <a:srgbClr val="0068AE"/>
                </a:solidFill>
                <a:effectLst/>
                <a:uLnTx/>
                <a:uFillTx/>
              </a:rPr>
              <a:t>IUE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68AE"/>
                </a:solidFill>
                <a:effectLst/>
                <a:uLnTx/>
                <a:uFillTx/>
              </a:rPr>
              <a:t>20.1%</a:t>
            </a:r>
            <a:endParaRPr kumimoji="0" lang="es-ES_tradnl" sz="1600" b="1" i="0" u="none" strike="noStrike" kern="0" cap="none" spc="0" normalizeH="0" baseline="0" noProof="0" dirty="0">
              <a:ln>
                <a:noFill/>
              </a:ln>
              <a:solidFill>
                <a:srgbClr val="0068AE"/>
              </a:solidFill>
              <a:effectLst/>
              <a:uLnTx/>
              <a:uFillTx/>
            </a:endParaRPr>
          </a:p>
        </p:txBody>
      </p:sp>
      <p:sp>
        <p:nvSpPr>
          <p:cNvPr id="66" name="Text Box 11"/>
          <p:cNvSpPr txBox="1">
            <a:spLocks noChangeArrowheads="1"/>
          </p:cNvSpPr>
          <p:nvPr/>
        </p:nvSpPr>
        <p:spPr bwMode="auto">
          <a:xfrm>
            <a:off x="5508625" y="1276350"/>
            <a:ext cx="112236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sng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P. Naturales</a:t>
            </a:r>
          </a:p>
        </p:txBody>
      </p:sp>
      <p:sp>
        <p:nvSpPr>
          <p:cNvPr id="67" name="Text Box 12"/>
          <p:cNvSpPr txBox="1">
            <a:spLocks noChangeArrowheads="1"/>
          </p:cNvSpPr>
          <p:nvPr/>
        </p:nvSpPr>
        <p:spPr bwMode="auto">
          <a:xfrm>
            <a:off x="6945313" y="1282700"/>
            <a:ext cx="10826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sng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P. Jurídicas</a:t>
            </a:r>
          </a:p>
        </p:txBody>
      </p:sp>
      <p:sp>
        <p:nvSpPr>
          <p:cNvPr id="68" name="Text Box 13"/>
          <p:cNvSpPr txBox="1">
            <a:spLocks noChangeArrowheads="1"/>
          </p:cNvSpPr>
          <p:nvPr/>
        </p:nvSpPr>
        <p:spPr bwMode="auto">
          <a:xfrm>
            <a:off x="828675" y="1274763"/>
            <a:ext cx="112236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sng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P. Naturales</a:t>
            </a:r>
          </a:p>
        </p:txBody>
      </p:sp>
      <p:sp>
        <p:nvSpPr>
          <p:cNvPr id="69" name="Text Box 14"/>
          <p:cNvSpPr txBox="1">
            <a:spLocks noChangeArrowheads="1"/>
          </p:cNvSpPr>
          <p:nvPr/>
        </p:nvSpPr>
        <p:spPr bwMode="auto">
          <a:xfrm>
            <a:off x="2265363" y="1281113"/>
            <a:ext cx="10826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sng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P. Jurídicas</a:t>
            </a:r>
          </a:p>
        </p:txBody>
      </p:sp>
      <p:sp>
        <p:nvSpPr>
          <p:cNvPr id="70" name="Rectangle 15"/>
          <p:cNvSpPr>
            <a:spLocks noChangeArrowheads="1"/>
          </p:cNvSpPr>
          <p:nvPr/>
        </p:nvSpPr>
        <p:spPr bwMode="auto">
          <a:xfrm>
            <a:off x="900113" y="2882900"/>
            <a:ext cx="2520950" cy="546100"/>
          </a:xfrm>
          <a:prstGeom prst="rect">
            <a:avLst/>
          </a:prstGeom>
          <a:solidFill>
            <a:srgbClr val="FFCC00"/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600" b="1" i="0" u="none" strike="noStrike" kern="0" cap="none" spc="0" normalizeH="0" baseline="0" noProof="0" dirty="0">
                <a:ln>
                  <a:noFill/>
                </a:ln>
                <a:solidFill>
                  <a:srgbClr val="0068AE"/>
                </a:solidFill>
                <a:effectLst/>
                <a:uLnTx/>
                <a:uFillTx/>
              </a:rPr>
              <a:t>IEHD  =  </a:t>
            </a:r>
            <a:r>
              <a:rPr kumimoji="0" lang="es-ES_tradnl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68AE"/>
                </a:solidFill>
                <a:effectLst/>
                <a:uLnTx/>
                <a:uFillTx/>
              </a:rPr>
              <a:t>11%</a:t>
            </a:r>
            <a:endParaRPr kumimoji="0" lang="es-ES_tradnl" sz="1600" b="1" i="0" u="none" strike="noStrike" kern="0" cap="none" spc="0" normalizeH="0" baseline="0" noProof="0" dirty="0">
              <a:ln>
                <a:noFill/>
              </a:ln>
              <a:solidFill>
                <a:srgbClr val="0068AE"/>
              </a:solidFill>
              <a:effectLst/>
              <a:uLnTx/>
              <a:uFillTx/>
            </a:endParaRPr>
          </a:p>
        </p:txBody>
      </p:sp>
      <p:sp>
        <p:nvSpPr>
          <p:cNvPr id="71" name="Text Box 16"/>
          <p:cNvSpPr txBox="1">
            <a:spLocks noChangeArrowheads="1"/>
          </p:cNvSpPr>
          <p:nvPr/>
        </p:nvSpPr>
        <p:spPr bwMode="auto">
          <a:xfrm>
            <a:off x="684213" y="981075"/>
            <a:ext cx="31130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s-ES" sz="1800" b="1" i="0" u="sng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</a:rPr>
              <a:t>IMPUESTOS </a:t>
            </a:r>
            <a:r>
              <a:rPr kumimoji="1" lang="es-ES" sz="1800" b="1" i="0" u="sng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</a:rPr>
              <a:t> INDIRECTOS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s-ES" sz="1800" b="1" i="0" u="sng" strike="noStrike" kern="0" cap="none" spc="0" normalizeH="0" baseline="0" noProof="0" dirty="0">
              <a:ln>
                <a:noFill/>
              </a:ln>
              <a:solidFill>
                <a:srgbClr val="CCECFF"/>
              </a:solidFill>
              <a:effectLst/>
              <a:uLnTx/>
              <a:uFillTx/>
            </a:endParaRPr>
          </a:p>
        </p:txBody>
      </p:sp>
      <p:sp>
        <p:nvSpPr>
          <p:cNvPr id="72" name="Text Box 17"/>
          <p:cNvSpPr txBox="1">
            <a:spLocks noChangeArrowheads="1"/>
          </p:cNvSpPr>
          <p:nvPr/>
        </p:nvSpPr>
        <p:spPr bwMode="auto">
          <a:xfrm>
            <a:off x="5365750" y="981075"/>
            <a:ext cx="28007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s-ES" sz="1800" b="1" i="0" u="sng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</a:rPr>
              <a:t>IMPUESTOS </a:t>
            </a:r>
            <a:r>
              <a:rPr kumimoji="1" lang="es-ES" sz="1800" b="1" i="0" u="sng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</a:rPr>
              <a:t>DIRECTOS</a:t>
            </a:r>
            <a:endParaRPr kumimoji="1" lang="es-ES" sz="1800" b="1" i="0" u="sng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73" name="Text Box 18"/>
          <p:cNvSpPr txBox="1">
            <a:spLocks noChangeArrowheads="1"/>
          </p:cNvSpPr>
          <p:nvPr/>
        </p:nvSpPr>
        <p:spPr bwMode="auto">
          <a:xfrm>
            <a:off x="857224" y="5214950"/>
            <a:ext cx="27991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s-E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mbol" pitchFamily="18" charset="2"/>
              </a:rPr>
              <a:t>S = </a:t>
            </a:r>
            <a:r>
              <a:rPr kumimoji="1" lang="es-E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mbol" pitchFamily="18" charset="2"/>
              </a:rPr>
              <a:t>74.6% </a:t>
            </a:r>
            <a:r>
              <a:rPr kumimoji="1" lang="es-E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s/</a:t>
            </a:r>
            <a:r>
              <a:rPr kumimoji="1" lang="es-E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tot</a:t>
            </a:r>
            <a:r>
              <a:rPr kumimoji="1" lang="es-E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. </a:t>
            </a:r>
            <a:r>
              <a:rPr kumimoji="1" lang="es-ES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Rec</a:t>
            </a:r>
            <a:r>
              <a:rPr kumimoji="1" lang="es-E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.</a:t>
            </a:r>
            <a:endParaRPr kumimoji="1" lang="es-E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mbol" pitchFamily="18" charset="2"/>
            </a:endParaRPr>
          </a:p>
        </p:txBody>
      </p:sp>
      <p:sp>
        <p:nvSpPr>
          <p:cNvPr id="74" name="Rectangle 19"/>
          <p:cNvSpPr>
            <a:spLocks noChangeArrowheads="1"/>
          </p:cNvSpPr>
          <p:nvPr/>
        </p:nvSpPr>
        <p:spPr bwMode="auto">
          <a:xfrm>
            <a:off x="5572132" y="3214686"/>
            <a:ext cx="2520950" cy="317500"/>
          </a:xfrm>
          <a:prstGeom prst="rect">
            <a:avLst/>
          </a:prstGeom>
          <a:solidFill>
            <a:srgbClr val="CCFFCC"/>
          </a:solidFill>
          <a:ln w="12700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600" b="1" i="0" u="none" strike="noStrike" kern="0" cap="none" spc="0" normalizeH="0" baseline="0" noProof="0" dirty="0">
                <a:ln>
                  <a:noFill/>
                </a:ln>
                <a:solidFill>
                  <a:srgbClr val="0068AE"/>
                </a:solidFill>
                <a:effectLst/>
                <a:uLnTx/>
                <a:uFillTx/>
              </a:rPr>
              <a:t>IPB - IMT (</a:t>
            </a:r>
            <a:r>
              <a:rPr kumimoji="0" lang="es-ES_tradnl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68AE"/>
                </a:solidFill>
                <a:effectLst/>
                <a:uLnTx/>
                <a:uFillTx/>
              </a:rPr>
              <a:t>0.4%)</a:t>
            </a:r>
            <a:endParaRPr kumimoji="0" lang="es-ES_tradnl" sz="1600" b="1" i="0" u="none" strike="noStrike" kern="0" cap="none" spc="0" normalizeH="0" baseline="0" noProof="0" dirty="0">
              <a:ln>
                <a:noFill/>
              </a:ln>
              <a:solidFill>
                <a:srgbClr val="0068AE"/>
              </a:solidFill>
              <a:effectLst/>
              <a:uLnTx/>
              <a:uFillTx/>
            </a:endParaRPr>
          </a:p>
        </p:txBody>
      </p:sp>
      <p:sp>
        <p:nvSpPr>
          <p:cNvPr id="75" name="Text Box 20"/>
          <p:cNvSpPr txBox="1">
            <a:spLocks noChangeArrowheads="1"/>
          </p:cNvSpPr>
          <p:nvPr/>
        </p:nvSpPr>
        <p:spPr bwMode="auto">
          <a:xfrm>
            <a:off x="8153400" y="3264099"/>
            <a:ext cx="990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s-E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Mcpal</a:t>
            </a:r>
            <a:r>
              <a:rPr kumimoji="1" lang="es-E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.</a:t>
            </a:r>
            <a:endParaRPr kumimoji="1" lang="es-E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6" name="Text Box 21"/>
          <p:cNvSpPr txBox="1">
            <a:spLocks noChangeArrowheads="1"/>
          </p:cNvSpPr>
          <p:nvPr/>
        </p:nvSpPr>
        <p:spPr bwMode="auto">
          <a:xfrm>
            <a:off x="6901252" y="6356350"/>
            <a:ext cx="12426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s-E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s/tot.rec</a:t>
            </a:r>
            <a:r>
              <a:rPr kumimoji="1" lang="es-E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.</a:t>
            </a:r>
            <a:endParaRPr kumimoji="1" lang="es-E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mbol" pitchFamily="18" charset="2"/>
            </a:endParaRPr>
          </a:p>
        </p:txBody>
      </p:sp>
      <p:sp>
        <p:nvSpPr>
          <p:cNvPr id="77" name="Rectangle 22"/>
          <p:cNvSpPr>
            <a:spLocks noChangeArrowheads="1"/>
          </p:cNvSpPr>
          <p:nvPr/>
        </p:nvSpPr>
        <p:spPr bwMode="auto">
          <a:xfrm>
            <a:off x="6946900" y="5595938"/>
            <a:ext cx="1081088" cy="785812"/>
          </a:xfrm>
          <a:prstGeom prst="rect">
            <a:avLst/>
          </a:prstGeom>
          <a:solidFill>
            <a:srgbClr val="CCFFCC"/>
          </a:solidFill>
          <a:ln w="12700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600" b="1" i="0" u="none" strike="noStrike" kern="0" cap="none" spc="0" normalizeH="0" baseline="0" noProof="0" dirty="0">
                <a:ln>
                  <a:noFill/>
                </a:ln>
                <a:solidFill>
                  <a:srgbClr val="0068AE"/>
                </a:solidFill>
                <a:effectLst/>
                <a:uLnTx/>
                <a:uFillTx/>
              </a:rPr>
              <a:t>IDH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68AE"/>
                </a:solidFill>
                <a:effectLst/>
                <a:uLnTx/>
                <a:uFillTx/>
              </a:rPr>
              <a:t>22.%</a:t>
            </a:r>
            <a:endParaRPr kumimoji="0" lang="es-ES_tradnl" sz="1600" b="1" i="0" u="none" strike="noStrike" kern="0" cap="none" spc="0" normalizeH="0" baseline="0" noProof="0" dirty="0">
              <a:ln>
                <a:noFill/>
              </a:ln>
              <a:solidFill>
                <a:srgbClr val="0068AE"/>
              </a:solidFill>
              <a:effectLst/>
              <a:uLnTx/>
              <a:uFillTx/>
            </a:endParaRPr>
          </a:p>
        </p:txBody>
      </p:sp>
      <p:sp>
        <p:nvSpPr>
          <p:cNvPr id="78" name="Rectangle 23"/>
          <p:cNvSpPr>
            <a:spLocks noChangeArrowheads="1"/>
          </p:cNvSpPr>
          <p:nvPr/>
        </p:nvSpPr>
        <p:spPr bwMode="auto">
          <a:xfrm>
            <a:off x="5572132" y="2357430"/>
            <a:ext cx="2520950" cy="215900"/>
          </a:xfrm>
          <a:prstGeom prst="rect">
            <a:avLst/>
          </a:prstGeom>
          <a:solidFill>
            <a:srgbClr val="CCFFCC"/>
          </a:solidFill>
          <a:ln w="12700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600" b="1" i="0" u="none" strike="noStrike" kern="0" cap="none" spc="0" normalizeH="0" baseline="0" noProof="0" dirty="0">
                <a:ln>
                  <a:noFill/>
                </a:ln>
                <a:solidFill>
                  <a:srgbClr val="0068AE"/>
                </a:solidFill>
                <a:effectLst/>
                <a:uLnTx/>
                <a:uFillTx/>
              </a:rPr>
              <a:t>ITF = </a:t>
            </a:r>
            <a:r>
              <a:rPr kumimoji="0" lang="es-ES_tradnl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68AE"/>
                </a:solidFill>
                <a:effectLst/>
                <a:uLnTx/>
                <a:uFillTx/>
              </a:rPr>
              <a:t>1.5%</a:t>
            </a:r>
            <a:endParaRPr kumimoji="0" lang="es-ES_tradnl" sz="1600" b="1" i="0" u="none" strike="noStrike" kern="0" cap="none" spc="0" normalizeH="0" baseline="0" noProof="0" dirty="0">
              <a:ln>
                <a:noFill/>
              </a:ln>
              <a:solidFill>
                <a:srgbClr val="0068AE"/>
              </a:solidFill>
              <a:effectLst/>
              <a:uLnTx/>
              <a:uFillTx/>
            </a:endParaRPr>
          </a:p>
        </p:txBody>
      </p:sp>
      <p:sp>
        <p:nvSpPr>
          <p:cNvPr id="79" name="Text Box 24"/>
          <p:cNvSpPr txBox="1">
            <a:spLocks noChangeArrowheads="1"/>
          </p:cNvSpPr>
          <p:nvPr/>
        </p:nvSpPr>
        <p:spPr bwMode="auto">
          <a:xfrm>
            <a:off x="5578475" y="5046676"/>
            <a:ext cx="112236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sng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P. Naturales</a:t>
            </a:r>
          </a:p>
        </p:txBody>
      </p:sp>
      <p:sp>
        <p:nvSpPr>
          <p:cNvPr id="80" name="Text Box 25"/>
          <p:cNvSpPr txBox="1">
            <a:spLocks noChangeArrowheads="1"/>
          </p:cNvSpPr>
          <p:nvPr/>
        </p:nvSpPr>
        <p:spPr bwMode="auto">
          <a:xfrm>
            <a:off x="7015163" y="5053026"/>
            <a:ext cx="10826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sng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P. Jurídicas</a:t>
            </a:r>
          </a:p>
        </p:txBody>
      </p:sp>
      <p:sp>
        <p:nvSpPr>
          <p:cNvPr id="81" name="Text Box 26"/>
          <p:cNvSpPr txBox="1">
            <a:spLocks noChangeArrowheads="1"/>
          </p:cNvSpPr>
          <p:nvPr/>
        </p:nvSpPr>
        <p:spPr bwMode="auto">
          <a:xfrm>
            <a:off x="5435600" y="4751401"/>
            <a:ext cx="98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s-ES" sz="1800" b="1" i="0" u="sng" strike="noStrike" kern="0" cap="none" spc="0" normalizeH="0" baseline="0" noProof="0">
                <a:ln>
                  <a:noFill/>
                </a:ln>
                <a:solidFill>
                  <a:srgbClr val="CCECFF"/>
                </a:solidFill>
                <a:effectLst/>
                <a:uLnTx/>
                <a:uFillTx/>
              </a:rPr>
              <a:t>OTROS</a:t>
            </a:r>
          </a:p>
        </p:txBody>
      </p:sp>
      <p:sp>
        <p:nvSpPr>
          <p:cNvPr id="82" name="Text Box 27"/>
          <p:cNvSpPr txBox="1">
            <a:spLocks noChangeArrowheads="1"/>
          </p:cNvSpPr>
          <p:nvPr/>
        </p:nvSpPr>
        <p:spPr bwMode="auto">
          <a:xfrm>
            <a:off x="5435600" y="4329122"/>
            <a:ext cx="26196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s-E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mbol" pitchFamily="18" charset="2"/>
              </a:rPr>
              <a:t>S = </a:t>
            </a:r>
            <a:r>
              <a:rPr kumimoji="1" lang="es-E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mbol" pitchFamily="18" charset="2"/>
              </a:rPr>
              <a:t>25.4% </a:t>
            </a:r>
            <a:r>
              <a:rPr kumimoji="1" lang="es-E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s/tot.rec.</a:t>
            </a:r>
            <a:endParaRPr kumimoji="1" lang="es-E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mbol" pitchFamily="18" charset="2"/>
            </a:endParaRPr>
          </a:p>
        </p:txBody>
      </p:sp>
      <p:sp>
        <p:nvSpPr>
          <p:cNvPr id="83" name="Rectangle 6"/>
          <p:cNvSpPr>
            <a:spLocks noChangeArrowheads="1"/>
          </p:cNvSpPr>
          <p:nvPr/>
        </p:nvSpPr>
        <p:spPr bwMode="auto">
          <a:xfrm>
            <a:off x="928662" y="5000636"/>
            <a:ext cx="2520950" cy="215900"/>
          </a:xfrm>
          <a:prstGeom prst="rect">
            <a:avLst/>
          </a:prstGeom>
          <a:solidFill>
            <a:srgbClr val="AACACA">
              <a:lumMod val="75000"/>
            </a:srgbClr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68AE"/>
                </a:solidFill>
                <a:effectLst/>
                <a:uLnTx/>
                <a:uFillTx/>
              </a:rPr>
              <a:t>GA  </a:t>
            </a:r>
            <a:r>
              <a:rPr kumimoji="0" lang="es-ES_tradnl" sz="1600" b="1" i="0" u="none" strike="noStrike" kern="0" cap="none" spc="0" normalizeH="0" baseline="0" noProof="0" dirty="0">
                <a:ln>
                  <a:noFill/>
                </a:ln>
                <a:solidFill>
                  <a:srgbClr val="0068AE"/>
                </a:solidFill>
                <a:effectLst/>
                <a:uLnTx/>
                <a:uFillTx/>
              </a:rPr>
              <a:t>=  </a:t>
            </a:r>
            <a:r>
              <a:rPr kumimoji="0" lang="es-ES_tradnl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68AE"/>
                </a:solidFill>
                <a:effectLst/>
                <a:uLnTx/>
                <a:uFillTx/>
              </a:rPr>
              <a:t>6.1%</a:t>
            </a:r>
            <a:endParaRPr kumimoji="0" lang="es-ES_tradnl" sz="1600" b="1" i="0" u="none" strike="noStrike" kern="0" cap="none" spc="0" normalizeH="0" baseline="0" noProof="0" dirty="0">
              <a:ln>
                <a:noFill/>
              </a:ln>
              <a:solidFill>
                <a:srgbClr val="0068AE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9487071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72816"/>
            <a:ext cx="8961363" cy="2526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987505799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34" y="1340768"/>
            <a:ext cx="8077414" cy="4391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748911245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323528" y="3500997"/>
            <a:ext cx="8742650" cy="56938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endParaRPr lang="es-ES" sz="2800" dirty="0" smtClean="0"/>
          </a:p>
          <a:p>
            <a:pPr algn="just"/>
            <a:endParaRPr lang="es-ES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42844" y="3801234"/>
            <a:ext cx="1982817" cy="707886"/>
          </a:xfrm>
          <a:prstGeom prst="rect">
            <a:avLst/>
          </a:prstGeom>
          <a:noFill/>
          <a:ln w="50800">
            <a:noFill/>
            <a:miter lim="800000"/>
            <a:headEnd type="none" w="sm" len="sm"/>
            <a:tailEnd type="none" w="med" len="lg"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s-MX" sz="2000" b="1" dirty="0" smtClean="0">
                <a:solidFill>
                  <a:schemeClr val="tx2"/>
                </a:solidFill>
              </a:rPr>
              <a:t>POLITICA FISCAL</a:t>
            </a:r>
            <a:endParaRPr lang="es-ES" sz="2000" b="1" dirty="0">
              <a:solidFill>
                <a:schemeClr val="tx2"/>
              </a:solidFill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013119" y="1702977"/>
            <a:ext cx="2990929" cy="1938992"/>
          </a:xfrm>
          <a:prstGeom prst="rect">
            <a:avLst/>
          </a:prstGeom>
          <a:noFill/>
          <a:ln w="50800">
            <a:noFill/>
            <a:miter lim="800000"/>
            <a:headEnd type="none" w="sm" len="sm"/>
            <a:tailEnd type="none" w="med" len="lg"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s-MX" sz="2000" b="1" dirty="0" smtClean="0">
                <a:solidFill>
                  <a:schemeClr val="tx2"/>
                </a:solidFill>
              </a:rPr>
              <a:t>Medidas e instrumentos que toma el Estado para recaudar ingresos que permitan su funcionamiento .</a:t>
            </a:r>
            <a:endParaRPr lang="es-ES" sz="2000" b="1" dirty="0">
              <a:solidFill>
                <a:schemeClr val="tx2"/>
              </a:solidFill>
            </a:endParaRPr>
          </a:p>
        </p:txBody>
      </p:sp>
      <p:sp>
        <p:nvSpPr>
          <p:cNvPr id="7" name="6 Flecha derecha"/>
          <p:cNvSpPr/>
          <p:nvPr/>
        </p:nvSpPr>
        <p:spPr>
          <a:xfrm>
            <a:off x="5004048" y="2348880"/>
            <a:ext cx="122413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misión</a:t>
            </a:r>
            <a:endParaRPr lang="es-BO" dirty="0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6084168" y="1700808"/>
            <a:ext cx="2990929" cy="830997"/>
          </a:xfrm>
          <a:prstGeom prst="rect">
            <a:avLst/>
          </a:prstGeom>
          <a:noFill/>
          <a:ln w="50800">
            <a:noFill/>
            <a:miter lim="800000"/>
            <a:headEnd type="none" w="sm" len="sm"/>
            <a:tailEnd type="none" w="med" len="lg"/>
          </a:ln>
          <a:effectLst/>
        </p:spPr>
        <p:txBody>
          <a:bodyPr wrap="square">
            <a:spAutoFit/>
          </a:bodyPr>
          <a:lstStyle/>
          <a:p>
            <a:pPr marL="342900" indent="-342900" algn="ctr" eaLnBrk="0" hangingPunct="0">
              <a:buFont typeface="Arial" pitchFamily="34" charset="0"/>
              <a:buChar char="•"/>
            </a:pPr>
            <a:r>
              <a:rPr lang="es-MX" sz="2400" b="1" dirty="0" smtClean="0">
                <a:solidFill>
                  <a:schemeClr val="tx2"/>
                </a:solidFill>
              </a:rPr>
              <a:t>Redistribuir el ingreso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6228184" y="4521894"/>
            <a:ext cx="27363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es-MX" b="1" dirty="0" smtClean="0">
                <a:solidFill>
                  <a:schemeClr val="tx2"/>
                </a:solidFill>
              </a:rPr>
              <a:t>Logro de objetivos de política Macroeconómica</a:t>
            </a:r>
            <a:endParaRPr lang="es-MX" b="1" dirty="0">
              <a:solidFill>
                <a:schemeClr val="tx2"/>
              </a:solidFill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109659" y="4134559"/>
            <a:ext cx="2990929" cy="1631216"/>
          </a:xfrm>
          <a:prstGeom prst="rect">
            <a:avLst/>
          </a:prstGeom>
          <a:noFill/>
          <a:ln w="50800">
            <a:noFill/>
            <a:miter lim="800000"/>
            <a:headEnd type="none" w="sm" len="sm"/>
            <a:tailEnd type="none" w="med" len="lg"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s-MX" sz="2000" b="1" dirty="0" smtClean="0">
                <a:solidFill>
                  <a:schemeClr val="tx2"/>
                </a:solidFill>
              </a:rPr>
              <a:t>Variaciones  en los programas de ingresos, gastos y beneficios  fiscales en el presupuesto público</a:t>
            </a:r>
            <a:endParaRPr lang="es-ES" sz="2000" b="1" dirty="0">
              <a:solidFill>
                <a:schemeClr val="tx2"/>
              </a:solidFill>
            </a:endParaRPr>
          </a:p>
        </p:txBody>
      </p:sp>
      <p:sp>
        <p:nvSpPr>
          <p:cNvPr id="14" name="13 Flecha derecha"/>
          <p:cNvSpPr/>
          <p:nvPr/>
        </p:nvSpPr>
        <p:spPr>
          <a:xfrm>
            <a:off x="5004048" y="4581128"/>
            <a:ext cx="122413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objetivos</a:t>
            </a:r>
            <a:endParaRPr lang="es-BO" dirty="0"/>
          </a:p>
        </p:txBody>
      </p:sp>
      <p:sp>
        <p:nvSpPr>
          <p:cNvPr id="2" name="1 Rectángulo redondeado"/>
          <p:cNvSpPr/>
          <p:nvPr/>
        </p:nvSpPr>
        <p:spPr>
          <a:xfrm>
            <a:off x="1550261" y="6165304"/>
            <a:ext cx="684076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/>
              <a:t>Efectos en niveles de : N, Y, P, otros.</a:t>
            </a:r>
            <a:endParaRPr lang="es-BO" sz="2400" dirty="0"/>
          </a:p>
        </p:txBody>
      </p:sp>
    </p:spTree>
    <p:extLst>
      <p:ext uri="{BB962C8B-B14F-4D97-AF65-F5344CB8AC3E}">
        <p14:creationId xmlns:p14="http://schemas.microsoft.com/office/powerpoint/2010/main" xmlns="" val="21080237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8" grpId="0" build="p" autoUpdateAnimBg="0"/>
      <p:bldP spid="7" grpId="0" animBg="1"/>
      <p:bldP spid="10" grpId="0"/>
      <p:bldP spid="13" grpId="0"/>
      <p:bldP spid="12" grpId="0"/>
      <p:bldP spid="14" grpId="0" animBg="1"/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914" y="2204864"/>
            <a:ext cx="7290510" cy="2306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308216379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78" y="1052736"/>
            <a:ext cx="8092578" cy="5229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404873219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1691680" y="2852936"/>
            <a:ext cx="6192687" cy="151122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defTabSz="1044575">
              <a:defRPr/>
            </a:pP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NUEVA POLITICA TRIBUTARIA A PARTIR DE LA CPE</a:t>
            </a:r>
          </a:p>
          <a:p>
            <a:pPr algn="ctr" defTabSz="1044575">
              <a:defRPr/>
            </a:pP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7657267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27584" y="980728"/>
            <a:ext cx="6192687" cy="57606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defTabSz="1044575">
              <a:defRPr/>
            </a:pPr>
            <a:endParaRPr lang="es-MX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algn="ctr" defTabSz="1044575">
              <a:defRPr/>
            </a:pP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LA POLITICA FISCAL EN LA CPE</a:t>
            </a:r>
          </a:p>
          <a:p>
            <a:pPr algn="ctr" defTabSz="1044575">
              <a:defRPr/>
            </a:pP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48690" y="1603110"/>
            <a:ext cx="80648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/>
              <a:t>Artículo 297</a:t>
            </a:r>
            <a:r>
              <a:rPr lang="es-ES" b="1" dirty="0" smtClean="0"/>
              <a:t>. I</a:t>
            </a:r>
            <a:r>
              <a:rPr lang="es-ES" b="1" dirty="0"/>
              <a:t>. </a:t>
            </a:r>
            <a:r>
              <a:rPr lang="es-ES" dirty="0"/>
              <a:t>Las competencias definidas en esta Constitución son: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1</a:t>
            </a:r>
            <a:r>
              <a:rPr lang="es-ES" dirty="0"/>
              <a:t>. Privativas, aquellas cuya legislación, reglamentación y ejecución no </a:t>
            </a:r>
            <a:r>
              <a:rPr lang="es-ES" dirty="0" smtClean="0"/>
              <a:t>se transfiere </a:t>
            </a:r>
            <a:r>
              <a:rPr lang="es-ES" dirty="0"/>
              <a:t>ni delega, y están reservadas para el nivel central del Estado.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2</a:t>
            </a:r>
            <a:r>
              <a:rPr lang="es-ES" dirty="0"/>
              <a:t>. Exclusivas, aquellas en las que un nivel de gobierno tiene sobre </a:t>
            </a:r>
            <a:r>
              <a:rPr lang="es-ES" dirty="0" smtClean="0"/>
              <a:t>una determinada </a:t>
            </a:r>
            <a:r>
              <a:rPr lang="es-ES" dirty="0"/>
              <a:t>materia las facultades legislativa, reglamentaria y </a:t>
            </a:r>
            <a:r>
              <a:rPr lang="es-ES" dirty="0" smtClean="0"/>
              <a:t>ejecutiva, pudiendo </a:t>
            </a:r>
            <a:r>
              <a:rPr lang="es-ES" dirty="0"/>
              <a:t>transferir y delegar estas dos últimas.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3</a:t>
            </a:r>
            <a:r>
              <a:rPr lang="es-ES" dirty="0"/>
              <a:t>. Concurrentes, aquellas en las que la legislación corresponde al nivel central </a:t>
            </a:r>
            <a:r>
              <a:rPr lang="es-ES" dirty="0" smtClean="0"/>
              <a:t>del Estado </a:t>
            </a:r>
            <a:r>
              <a:rPr lang="es-ES" dirty="0"/>
              <a:t>y los otros niveles ejercen simultáneamente las facultades </a:t>
            </a:r>
            <a:r>
              <a:rPr lang="es-ES" dirty="0" smtClean="0"/>
              <a:t>reglamentaria y </a:t>
            </a:r>
            <a:r>
              <a:rPr lang="es-ES" dirty="0"/>
              <a:t>ejecutiva</a:t>
            </a:r>
            <a:r>
              <a:rPr lang="es-ES" dirty="0" smtClean="0"/>
              <a:t>.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4. Compartidas, aquellas sujetas a una legislación básica de la </a:t>
            </a:r>
            <a:r>
              <a:rPr lang="es-ES" dirty="0" smtClean="0"/>
              <a:t>Asamblea Legislativa </a:t>
            </a:r>
            <a:r>
              <a:rPr lang="es-ES" dirty="0"/>
              <a:t>Plurinacional cuya legislación de desarrollo corresponde a </a:t>
            </a:r>
            <a:r>
              <a:rPr lang="es-ES" dirty="0" smtClean="0"/>
              <a:t>las entidades </a:t>
            </a:r>
            <a:r>
              <a:rPr lang="es-ES" dirty="0"/>
              <a:t>territoriales autónomas, de acuerdo a su característica y naturaleza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387121206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27584" y="980728"/>
            <a:ext cx="6192687" cy="57606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defTabSz="1044575">
              <a:defRPr/>
            </a:pPr>
            <a:endParaRPr lang="es-MX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algn="ctr" defTabSz="1044575">
              <a:defRPr/>
            </a:pP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LA POLITICA FISCAL EN LA CPE</a:t>
            </a:r>
          </a:p>
          <a:p>
            <a:pPr algn="ctr" defTabSz="1044575">
              <a:defRPr/>
            </a:pP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23528" y="1772816"/>
            <a:ext cx="80648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 smtClean="0"/>
              <a:t>POLÍTICA </a:t>
            </a:r>
            <a:r>
              <a:rPr lang="es-ES" b="1" dirty="0"/>
              <a:t>FISCAL</a:t>
            </a:r>
          </a:p>
          <a:p>
            <a:pPr algn="just"/>
            <a:r>
              <a:rPr lang="es-ES" b="1" dirty="0"/>
              <a:t>Artículo 321.</a:t>
            </a:r>
          </a:p>
          <a:p>
            <a:pPr algn="just"/>
            <a:r>
              <a:rPr lang="es-ES" b="1" dirty="0"/>
              <a:t>I. </a:t>
            </a:r>
            <a:r>
              <a:rPr lang="es-ES" dirty="0"/>
              <a:t>La administración económica y financiera del Estado y de todas las </a:t>
            </a:r>
            <a:r>
              <a:rPr lang="es-ES" dirty="0" smtClean="0"/>
              <a:t>entidades públicas </a:t>
            </a:r>
            <a:r>
              <a:rPr lang="es-ES" dirty="0"/>
              <a:t>se rige por su presupuesto.</a:t>
            </a:r>
          </a:p>
          <a:p>
            <a:pPr algn="just"/>
            <a:r>
              <a:rPr lang="es-ES" b="1" dirty="0"/>
              <a:t>II. </a:t>
            </a:r>
            <a:r>
              <a:rPr lang="es-ES" dirty="0"/>
              <a:t>La determinación del gasto y de la inversión pública tendrá lugar por medio </a:t>
            </a:r>
            <a:r>
              <a:rPr lang="es-ES" dirty="0" smtClean="0"/>
              <a:t>de mecanismos </a:t>
            </a:r>
            <a:r>
              <a:rPr lang="es-ES" dirty="0"/>
              <a:t>de participación ciudadana y de planificación técnica y ejecutiva estatal.</a:t>
            </a:r>
          </a:p>
          <a:p>
            <a:pPr algn="just"/>
            <a:r>
              <a:rPr lang="es-ES" b="1" dirty="0" smtClean="0"/>
              <a:t>III</a:t>
            </a:r>
            <a:r>
              <a:rPr lang="es-ES" b="1" dirty="0"/>
              <a:t>. </a:t>
            </a:r>
            <a:r>
              <a:rPr lang="es-ES" dirty="0"/>
              <a:t>El </a:t>
            </a:r>
            <a:r>
              <a:rPr lang="es-ES" dirty="0" smtClean="0"/>
              <a:t>ÓE </a:t>
            </a:r>
            <a:r>
              <a:rPr lang="es-ES" dirty="0"/>
              <a:t>presentará a la </a:t>
            </a:r>
            <a:r>
              <a:rPr lang="es-ES" dirty="0" smtClean="0"/>
              <a:t>ALP, el </a:t>
            </a:r>
            <a:r>
              <a:rPr lang="es-ES" dirty="0"/>
              <a:t>proyecto de ley </a:t>
            </a:r>
            <a:r>
              <a:rPr lang="es-ES" dirty="0" smtClean="0"/>
              <a:t>del Presupuesto </a:t>
            </a:r>
            <a:r>
              <a:rPr lang="es-ES" dirty="0"/>
              <a:t>General </a:t>
            </a:r>
            <a:r>
              <a:rPr lang="es-ES" dirty="0" smtClean="0"/>
              <a:t>que </a:t>
            </a:r>
            <a:r>
              <a:rPr lang="es-ES" dirty="0"/>
              <a:t>incluirá a todas </a:t>
            </a:r>
            <a:r>
              <a:rPr lang="es-ES" dirty="0" smtClean="0"/>
              <a:t>las entidades </a:t>
            </a:r>
            <a:r>
              <a:rPr lang="es-ES" dirty="0"/>
              <a:t>del sector público.</a:t>
            </a:r>
          </a:p>
          <a:p>
            <a:pPr algn="just"/>
            <a:r>
              <a:rPr lang="es-ES" b="1" dirty="0"/>
              <a:t>IV. </a:t>
            </a:r>
            <a:r>
              <a:rPr lang="es-ES" dirty="0"/>
              <a:t>Todo proyecto de ley que implique gastos o inversiones para el Estado </a:t>
            </a:r>
            <a:r>
              <a:rPr lang="es-ES" dirty="0" smtClean="0"/>
              <a:t>deberá establecer </a:t>
            </a:r>
            <a:r>
              <a:rPr lang="es-ES" dirty="0"/>
              <a:t>la fuente de los recursos, la manera de cubrirlos y la forma de su inversión</a:t>
            </a:r>
            <a:r>
              <a:rPr lang="es-ES" dirty="0" smtClean="0"/>
              <a:t>. Si </a:t>
            </a:r>
            <a:r>
              <a:rPr lang="es-ES" dirty="0"/>
              <a:t>el proyecto no fue de iniciativa del Órgano Ejecutivo, requerirá de consulta </a:t>
            </a:r>
            <a:r>
              <a:rPr lang="es-ES" dirty="0" smtClean="0"/>
              <a:t>previa a </a:t>
            </a:r>
            <a:r>
              <a:rPr lang="es-ES" dirty="0"/>
              <a:t>éste.</a:t>
            </a:r>
          </a:p>
          <a:p>
            <a:pPr algn="just"/>
            <a:r>
              <a:rPr lang="es-ES" b="1" dirty="0"/>
              <a:t>V. </a:t>
            </a:r>
            <a:r>
              <a:rPr lang="es-ES" dirty="0"/>
              <a:t>El </a:t>
            </a:r>
            <a:r>
              <a:rPr lang="es-ES" dirty="0" smtClean="0"/>
              <a:t>ÓE, </a:t>
            </a:r>
            <a:r>
              <a:rPr lang="es-ES" dirty="0"/>
              <a:t>a través del Ministerio del ramo, tendrá acceso directo a </a:t>
            </a:r>
            <a:r>
              <a:rPr lang="es-ES" dirty="0" smtClean="0"/>
              <a:t>la información </a:t>
            </a:r>
            <a:r>
              <a:rPr lang="es-ES" dirty="0"/>
              <a:t>del gasto presupuestado y ejecutado de todo el sector público. El </a:t>
            </a:r>
            <a:r>
              <a:rPr lang="es-ES" dirty="0" smtClean="0"/>
              <a:t>acceso incluirá </a:t>
            </a:r>
            <a:r>
              <a:rPr lang="es-ES" dirty="0"/>
              <a:t>la información del gasto presupuestado y ejecutado de las Fuerzas </a:t>
            </a:r>
            <a:r>
              <a:rPr lang="es-ES" dirty="0" smtClean="0"/>
              <a:t>Armadas y </a:t>
            </a:r>
            <a:r>
              <a:rPr lang="es-ES" dirty="0"/>
              <a:t>la Policía Boliviana.</a:t>
            </a:r>
          </a:p>
        </p:txBody>
      </p:sp>
    </p:spTree>
    <p:extLst>
      <p:ext uri="{BB962C8B-B14F-4D97-AF65-F5344CB8AC3E}">
        <p14:creationId xmlns:p14="http://schemas.microsoft.com/office/powerpoint/2010/main" xmlns="" val="571048523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27584" y="980728"/>
            <a:ext cx="6192687" cy="57606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defTabSz="1044575">
              <a:defRPr/>
            </a:pPr>
            <a:endParaRPr lang="es-MX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algn="ctr" defTabSz="1044575">
              <a:defRPr/>
            </a:pP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LA POLITICA FISCAL EN LA CPE</a:t>
            </a:r>
          </a:p>
          <a:p>
            <a:pPr algn="ctr" defTabSz="1044575">
              <a:defRPr/>
            </a:pP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00034" y="1857364"/>
            <a:ext cx="821537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Artículo 323</a:t>
            </a:r>
            <a:r>
              <a:rPr lang="es-ES" b="1" dirty="0" smtClean="0"/>
              <a:t>.</a:t>
            </a:r>
          </a:p>
          <a:p>
            <a:pPr algn="just"/>
            <a:endParaRPr lang="es-ES" dirty="0"/>
          </a:p>
          <a:p>
            <a:pPr marL="857250" lvl="1" indent="-400050" algn="just">
              <a:buAutoNum type="romanUcPeriod"/>
            </a:pPr>
            <a:r>
              <a:rPr lang="es-ES" dirty="0" smtClean="0"/>
              <a:t>La </a:t>
            </a:r>
            <a:r>
              <a:rPr lang="es-ES" dirty="0"/>
              <a:t>política fiscal se basa en los principios de </a:t>
            </a:r>
            <a:r>
              <a:rPr lang="es-ES" dirty="0" smtClean="0"/>
              <a:t>capacidad económica</a:t>
            </a:r>
            <a:r>
              <a:rPr lang="es-ES" dirty="0"/>
              <a:t>, igualdad</a:t>
            </a:r>
            <a:r>
              <a:rPr lang="es-ES" dirty="0" smtClean="0"/>
              <a:t>, progresividad</a:t>
            </a:r>
            <a:r>
              <a:rPr lang="es-ES" dirty="0"/>
              <a:t>, proporcionalidad, transparencia, </a:t>
            </a:r>
            <a:r>
              <a:rPr lang="es-ES" dirty="0" smtClean="0"/>
              <a:t>universalidad</a:t>
            </a:r>
            <a:r>
              <a:rPr lang="es-ES" dirty="0"/>
              <a:t>, control, </a:t>
            </a:r>
            <a:r>
              <a:rPr lang="es-ES" dirty="0" smtClean="0"/>
              <a:t>sencillez administrativa </a:t>
            </a:r>
            <a:r>
              <a:rPr lang="es-ES" dirty="0"/>
              <a:t>y capacidad recaudatoria</a:t>
            </a:r>
            <a:r>
              <a:rPr lang="es-ES" dirty="0" smtClean="0"/>
              <a:t>.</a:t>
            </a:r>
          </a:p>
          <a:p>
            <a:pPr marL="857250" lvl="1" indent="-400050">
              <a:buAutoNum type="romanUcPeriod"/>
            </a:pPr>
            <a:endParaRPr lang="es-ES" dirty="0"/>
          </a:p>
          <a:p>
            <a:pPr marL="857250" lvl="1" indent="-400050" algn="just"/>
            <a:r>
              <a:rPr lang="es-ES" dirty="0" smtClean="0"/>
              <a:t>II.  Los impuestos que pertenecen al dominio tributario nacional serán aprobados por la Asamblea Legislativa Plurinacional. Los impuestos que pertenecen al dominio exclusivo de las autonomías departamental o municipal, serán aprobados, modificados o eliminados por sus Concejos o Asambleas, a propuesta de sus órganos ejecutivos. El dominio tributario de los Departamentos Descentralizados, y regiones estará conformado por impuestos departamentales, tasas y contribuciones especiales, respectivamente</a:t>
            </a:r>
          </a:p>
        </p:txBody>
      </p:sp>
    </p:spTree>
    <p:extLst>
      <p:ext uri="{BB962C8B-B14F-4D97-AF65-F5344CB8AC3E}">
        <p14:creationId xmlns:p14="http://schemas.microsoft.com/office/powerpoint/2010/main" xmlns="" val="119611946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27584" y="980728"/>
            <a:ext cx="6192687" cy="57606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defTabSz="1044575">
              <a:defRPr/>
            </a:pPr>
            <a:endParaRPr lang="es-MX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algn="ctr" defTabSz="1044575">
              <a:defRPr/>
            </a:pP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LA POLITICA FISCAL EN LA CPE</a:t>
            </a:r>
          </a:p>
          <a:p>
            <a:pPr algn="ctr" defTabSz="1044575">
              <a:defRPr/>
            </a:pP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14282" y="1556792"/>
            <a:ext cx="864399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/>
              <a:t>Artículo 323</a:t>
            </a:r>
            <a:r>
              <a:rPr lang="es-ES" b="1" dirty="0" smtClean="0"/>
              <a:t>.</a:t>
            </a:r>
          </a:p>
          <a:p>
            <a:pPr algn="just"/>
            <a:r>
              <a:rPr lang="es-ES" b="1" dirty="0" smtClean="0"/>
              <a:t>III. </a:t>
            </a:r>
            <a:r>
              <a:rPr lang="es-ES" dirty="0" smtClean="0"/>
              <a:t>La </a:t>
            </a:r>
            <a:r>
              <a:rPr lang="es-ES" dirty="0"/>
              <a:t>Asamblea Legislativa Plurinacional mediante ley, clasificará y definirá </a:t>
            </a:r>
            <a:r>
              <a:rPr lang="es-ES" dirty="0" smtClean="0"/>
              <a:t>los impuestos </a:t>
            </a:r>
            <a:r>
              <a:rPr lang="es-ES" dirty="0"/>
              <a:t>que pertenecen al dominio tributario nacional, departamental y municipal</a:t>
            </a:r>
            <a:r>
              <a:rPr lang="es-ES" dirty="0" smtClean="0"/>
              <a:t>.</a:t>
            </a:r>
          </a:p>
          <a:p>
            <a:pPr algn="just"/>
            <a:endParaRPr lang="es-ES" dirty="0"/>
          </a:p>
          <a:p>
            <a:pPr algn="just"/>
            <a:r>
              <a:rPr lang="es-ES" b="1" dirty="0"/>
              <a:t>IV. </a:t>
            </a:r>
            <a:r>
              <a:rPr lang="es-ES" dirty="0"/>
              <a:t>La creación, supresión o modificación de los impuestos bajo dominio de </a:t>
            </a:r>
            <a:r>
              <a:rPr lang="es-ES" dirty="0" smtClean="0"/>
              <a:t>los gobiernos </a:t>
            </a:r>
            <a:r>
              <a:rPr lang="es-ES" dirty="0"/>
              <a:t>autónomos facultados para ello se efectuará dentro de los </a:t>
            </a:r>
            <a:r>
              <a:rPr lang="es-ES" dirty="0" smtClean="0"/>
              <a:t>límites siguientes</a:t>
            </a:r>
            <a:r>
              <a:rPr lang="es-ES" dirty="0"/>
              <a:t>:</a:t>
            </a:r>
          </a:p>
          <a:p>
            <a:pPr algn="just"/>
            <a:r>
              <a:rPr lang="es-ES" dirty="0"/>
              <a:t>1. No podrán crear impuestos cuyos hechos imponibles sean análogos a </a:t>
            </a:r>
            <a:r>
              <a:rPr lang="es-ES" dirty="0" smtClean="0"/>
              <a:t>los correspondientes </a:t>
            </a:r>
            <a:r>
              <a:rPr lang="es-ES" dirty="0"/>
              <a:t>a los impuestos nacionales u otros </a:t>
            </a:r>
            <a:r>
              <a:rPr lang="es-ES" dirty="0" smtClean="0"/>
              <a:t>impuestos departamentales o </a:t>
            </a:r>
            <a:r>
              <a:rPr lang="es-ES" dirty="0"/>
              <a:t>municipales </a:t>
            </a:r>
            <a:r>
              <a:rPr lang="es-ES" dirty="0" smtClean="0"/>
              <a:t>existentes.</a:t>
            </a:r>
            <a:endParaRPr lang="es-ES" dirty="0"/>
          </a:p>
          <a:p>
            <a:pPr algn="just"/>
            <a:r>
              <a:rPr lang="es-ES" dirty="0"/>
              <a:t>2. No podrán crear impuestos que graven bienes, actividades rentas o </a:t>
            </a:r>
            <a:r>
              <a:rPr lang="es-ES" dirty="0" smtClean="0"/>
              <a:t>patrimonios localizados </a:t>
            </a:r>
            <a:r>
              <a:rPr lang="es-ES" dirty="0"/>
              <a:t>fuera de su jurisdicción territorial, </a:t>
            </a:r>
            <a:r>
              <a:rPr lang="es-ES" i="1" dirty="0"/>
              <a:t>salvo las rentas generadas </a:t>
            </a:r>
            <a:r>
              <a:rPr lang="es-ES" i="1" dirty="0" smtClean="0"/>
              <a:t>por sus </a:t>
            </a:r>
            <a:r>
              <a:rPr lang="es-ES" i="1" dirty="0"/>
              <a:t>ciudadanos o empresas en el exterior del </a:t>
            </a:r>
            <a:r>
              <a:rPr lang="es-ES" i="1" dirty="0" smtClean="0"/>
              <a:t>país</a:t>
            </a:r>
            <a:r>
              <a:rPr lang="es-ES" dirty="0" smtClean="0"/>
              <a:t>.</a:t>
            </a:r>
          </a:p>
          <a:p>
            <a:pPr algn="just"/>
            <a:r>
              <a:rPr lang="es-ES" dirty="0" smtClean="0"/>
              <a:t>3</a:t>
            </a:r>
            <a:r>
              <a:rPr lang="es-ES" dirty="0"/>
              <a:t>. No podrán crear impuestos que obstaculicen la libre circulación y </a:t>
            </a:r>
            <a:r>
              <a:rPr lang="es-ES" dirty="0" smtClean="0"/>
              <a:t>el establecimiento </a:t>
            </a:r>
            <a:r>
              <a:rPr lang="es-ES" dirty="0"/>
              <a:t>de personas, bienes, actividades o servicios dentro de </a:t>
            </a:r>
            <a:r>
              <a:rPr lang="es-ES" dirty="0" smtClean="0"/>
              <a:t>su jurisdicción </a:t>
            </a:r>
            <a:r>
              <a:rPr lang="es-ES" dirty="0"/>
              <a:t>territorial</a:t>
            </a:r>
            <a:r>
              <a:rPr lang="es-ES" dirty="0" smtClean="0"/>
              <a:t>.</a:t>
            </a:r>
          </a:p>
          <a:p>
            <a:pPr algn="just"/>
            <a:r>
              <a:rPr lang="es-ES" dirty="0" smtClean="0"/>
              <a:t>4</a:t>
            </a:r>
            <a:r>
              <a:rPr lang="es-ES" dirty="0"/>
              <a:t>. No podrán crear impuestos que generen privilegios para sus </a:t>
            </a:r>
            <a:r>
              <a:rPr lang="es-ES" dirty="0" smtClean="0"/>
              <a:t>residentes discriminando </a:t>
            </a:r>
            <a:r>
              <a:rPr lang="es-ES" dirty="0"/>
              <a:t>a los que no lo son. 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xmlns="" val="2381233103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27584" y="980728"/>
            <a:ext cx="6192687" cy="57606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defTabSz="1044575">
              <a:defRPr/>
            </a:pPr>
            <a:endParaRPr lang="es-MX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algn="ctr" defTabSz="1044575">
              <a:defRPr/>
            </a:pP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LA POLITICA FISCAL EN LA CPE</a:t>
            </a:r>
          </a:p>
          <a:p>
            <a:pPr algn="ctr" defTabSz="1044575">
              <a:defRPr/>
            </a:pP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611560" y="1720840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Artículo 324. </a:t>
            </a:r>
            <a:r>
              <a:rPr lang="es-ES" dirty="0"/>
              <a:t>No prescribirán las deudas por daños económicos causados al Estado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pPr algn="just"/>
            <a:r>
              <a:rPr lang="es-ES" b="1" dirty="0" smtClean="0"/>
              <a:t>Artículo </a:t>
            </a:r>
            <a:r>
              <a:rPr lang="es-ES" b="1" dirty="0"/>
              <a:t>325. </a:t>
            </a:r>
            <a:r>
              <a:rPr lang="es-ES" dirty="0"/>
              <a:t>El ilícito económico, la especulación, el acaparamiento, el agio, </a:t>
            </a:r>
            <a:r>
              <a:rPr lang="es-ES" dirty="0" smtClean="0"/>
              <a:t>la usura</a:t>
            </a:r>
            <a:r>
              <a:rPr lang="es-ES" dirty="0"/>
              <a:t>, el contrabando, la evasión impositiva y otros delitos económicos conexos serán </a:t>
            </a:r>
            <a:r>
              <a:rPr lang="es-ES" dirty="0" smtClean="0"/>
              <a:t>penados por </a:t>
            </a:r>
            <a:r>
              <a:rPr lang="es-ES" dirty="0"/>
              <a:t>ley</a:t>
            </a:r>
            <a:r>
              <a:rPr lang="es-ES" dirty="0" smtClean="0"/>
              <a:t>.</a:t>
            </a:r>
          </a:p>
          <a:p>
            <a:pPr algn="just"/>
            <a:endParaRPr lang="es-ES" dirty="0"/>
          </a:p>
          <a:p>
            <a:r>
              <a:rPr lang="es-ES" b="1" dirty="0"/>
              <a:t>Artículo 325. </a:t>
            </a:r>
            <a:endParaRPr lang="es-ES" b="1" dirty="0" smtClean="0"/>
          </a:p>
          <a:p>
            <a:endParaRPr lang="es-ES" b="1" dirty="0"/>
          </a:p>
          <a:p>
            <a:pPr algn="just"/>
            <a:r>
              <a:rPr lang="es-ES" b="1" dirty="0" smtClean="0"/>
              <a:t>IV</a:t>
            </a:r>
            <a:r>
              <a:rPr lang="es-ES" b="1" dirty="0"/>
              <a:t>. </a:t>
            </a:r>
            <a:r>
              <a:rPr lang="es-ES" dirty="0"/>
              <a:t>Las empresas privadas, bolivianas o extranjeras, pagarán impuestos y </a:t>
            </a:r>
            <a:r>
              <a:rPr lang="es-ES" dirty="0" smtClean="0"/>
              <a:t>regalías cuando </a:t>
            </a:r>
            <a:r>
              <a:rPr lang="es-ES" dirty="0"/>
              <a:t>intervengan en la explotación de los recursos naturales, y los cobros a </a:t>
            </a:r>
            <a:r>
              <a:rPr lang="es-ES" dirty="0" smtClean="0"/>
              <a:t>que den </a:t>
            </a:r>
            <a:r>
              <a:rPr lang="es-ES" dirty="0"/>
              <a:t>lugar no serán reembolsables. Las regalías por el aprovechamiento de </a:t>
            </a:r>
            <a:r>
              <a:rPr lang="es-ES" dirty="0" smtClean="0"/>
              <a:t>los recursos </a:t>
            </a:r>
            <a:r>
              <a:rPr lang="es-ES" dirty="0"/>
              <a:t>naturales son un derecho y una compensación por su explotación, y </a:t>
            </a:r>
            <a:r>
              <a:rPr lang="es-ES" dirty="0" smtClean="0"/>
              <a:t>se regularán </a:t>
            </a:r>
            <a:r>
              <a:rPr lang="es-ES" dirty="0"/>
              <a:t>por la Constitución y la ley.</a:t>
            </a:r>
          </a:p>
        </p:txBody>
      </p:sp>
    </p:spTree>
    <p:extLst>
      <p:ext uri="{BB962C8B-B14F-4D97-AF65-F5344CB8AC3E}">
        <p14:creationId xmlns:p14="http://schemas.microsoft.com/office/powerpoint/2010/main" xmlns="" val="3980525216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323528" y="3500997"/>
            <a:ext cx="8742650" cy="56938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endParaRPr lang="es-ES" sz="2800" dirty="0" smtClean="0"/>
          </a:p>
          <a:p>
            <a:pPr algn="just"/>
            <a:endParaRPr lang="es-ES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1691680" y="2852936"/>
            <a:ext cx="6192687" cy="151122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defTabSz="1044575">
              <a:defRPr/>
            </a:pP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PRINCIPALES CONCLUSIONES</a:t>
            </a:r>
          </a:p>
          <a:p>
            <a:pPr algn="ctr" defTabSz="1044575">
              <a:defRPr/>
            </a:pP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54318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71472" y="1142984"/>
            <a:ext cx="8215370" cy="526297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indent="-457200" algn="just">
              <a:buFont typeface="Arial" pitchFamily="34" charset="0"/>
              <a:buChar char="•"/>
            </a:pPr>
            <a:r>
              <a:rPr lang="es-ES" sz="2400" dirty="0" smtClean="0"/>
              <a:t> El sistema tributario boliviano es de base amplia, con un fuerte preponderancia de los impuestos indirectos (impuestos al consumo).</a:t>
            </a:r>
          </a:p>
          <a:p>
            <a:pPr indent="-457200">
              <a:buFont typeface="Arial" pitchFamily="34" charset="0"/>
              <a:buChar char="•"/>
            </a:pPr>
            <a:endParaRPr lang="es-ES" sz="2400" dirty="0" smtClean="0"/>
          </a:p>
          <a:p>
            <a:pPr indent="-457200" algn="just">
              <a:buFont typeface="Arial" pitchFamily="34" charset="0"/>
              <a:buChar char="•"/>
            </a:pPr>
            <a:r>
              <a:rPr lang="es-ES" sz="2400" dirty="0" smtClean="0"/>
              <a:t>Existe estabilidad tributaria y garantiza los recursos para el Estado.</a:t>
            </a:r>
          </a:p>
          <a:p>
            <a:pPr indent="-457200">
              <a:buFont typeface="Arial" pitchFamily="34" charset="0"/>
              <a:buChar char="•"/>
            </a:pPr>
            <a:endParaRPr lang="es-ES" sz="2400" dirty="0" smtClean="0"/>
          </a:p>
          <a:p>
            <a:pPr indent="-457200" algn="just">
              <a:buFont typeface="Arial" pitchFamily="34" charset="0"/>
              <a:buChar char="•"/>
            </a:pPr>
            <a:r>
              <a:rPr lang="es-ES" sz="2400" dirty="0" smtClean="0"/>
              <a:t>Se debe mejorar el régimen tributario con una proyección hacia la progresividad y ampliando la base de contribuyentes (CPE).</a:t>
            </a:r>
          </a:p>
          <a:p>
            <a:pPr indent="-457200" algn="just">
              <a:buFont typeface="Arial" pitchFamily="34" charset="0"/>
              <a:buChar char="•"/>
            </a:pPr>
            <a:endParaRPr lang="es-ES" sz="2400" dirty="0"/>
          </a:p>
          <a:p>
            <a:pPr indent="-457200" algn="just">
              <a:buFont typeface="Arial" pitchFamily="34" charset="0"/>
              <a:buChar char="•"/>
            </a:pPr>
            <a:r>
              <a:rPr lang="es-ES" sz="2400" dirty="0" smtClean="0"/>
              <a:t>Generar políticas de inducción en las bolivianas y bolivianos sobre la cultura tributaria.</a:t>
            </a:r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xmlns="" val="457930598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38911" y="3952209"/>
            <a:ext cx="9144000" cy="440120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1" hangingPunct="1"/>
            <a:endParaRPr lang="es-ES" sz="3200" dirty="0"/>
          </a:p>
          <a:p>
            <a:endParaRPr lang="it-IT" sz="3200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2" name="1 Rectángulo"/>
          <p:cNvSpPr/>
          <p:nvPr/>
        </p:nvSpPr>
        <p:spPr>
          <a:xfrm>
            <a:off x="2736304" y="1268760"/>
            <a:ext cx="61561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BO" sz="2400" b="1" dirty="0">
                <a:ea typeface="Calibri" pitchFamily="34" charset="0"/>
                <a:cs typeface="Times New Roman" pitchFamily="18" charset="0"/>
              </a:rPr>
              <a:t>Política fiscal expansiva:</a:t>
            </a:r>
            <a:r>
              <a:rPr lang="es-BO" sz="2400" dirty="0">
                <a:ea typeface="Calibri" pitchFamily="34" charset="0"/>
                <a:cs typeface="Times New Roman" pitchFamily="18" charset="0"/>
              </a:rPr>
              <a:t> el objetivo es estimular la demanda </a:t>
            </a:r>
            <a:r>
              <a:rPr lang="es-BO" sz="2400" dirty="0" smtClean="0">
                <a:ea typeface="Calibri" pitchFamily="34" charset="0"/>
                <a:cs typeface="Times New Roman" pitchFamily="18" charset="0"/>
              </a:rPr>
              <a:t>agregada (recesión </a:t>
            </a:r>
            <a:r>
              <a:rPr lang="es-BO" sz="2400" dirty="0">
                <a:ea typeface="Calibri" pitchFamily="34" charset="0"/>
                <a:cs typeface="Times New Roman" pitchFamily="18" charset="0"/>
              </a:rPr>
              <a:t>y necesita un impulso para </a:t>
            </a:r>
            <a:r>
              <a:rPr lang="es-BO" sz="2400" dirty="0" smtClean="0">
                <a:ea typeface="Calibri" pitchFamily="34" charset="0"/>
                <a:cs typeface="Times New Roman" pitchFamily="18" charset="0"/>
              </a:rPr>
              <a:t>expandirse). </a:t>
            </a:r>
            <a:r>
              <a:rPr lang="es-BO" sz="2400" dirty="0">
                <a:ea typeface="Calibri" pitchFamily="34" charset="0"/>
                <a:cs typeface="Times New Roman" pitchFamily="18" charset="0"/>
              </a:rPr>
              <a:t>Como resultado se tiende al déficit o incluso puede provocar inflación.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843808" y="4082296"/>
            <a:ext cx="60486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BO" sz="2400" b="1" dirty="0">
                <a:ea typeface="Calibri" pitchFamily="34" charset="0"/>
                <a:cs typeface="Times New Roman" pitchFamily="18" charset="0"/>
              </a:rPr>
              <a:t>Política fiscal </a:t>
            </a:r>
            <a:r>
              <a:rPr lang="es-BO" sz="2400" b="1" dirty="0" smtClean="0">
                <a:ea typeface="Calibri" pitchFamily="34" charset="0"/>
                <a:cs typeface="Times New Roman" pitchFamily="18" charset="0"/>
              </a:rPr>
              <a:t>contractiva:</a:t>
            </a:r>
            <a:r>
              <a:rPr lang="es-BO" sz="240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es-BO" sz="2400" dirty="0">
                <a:ea typeface="Calibri" pitchFamily="34" charset="0"/>
                <a:cs typeface="Times New Roman" pitchFamily="18" charset="0"/>
              </a:rPr>
              <a:t>cuando el objetivo es frenar la demanda agregada, </a:t>
            </a:r>
            <a:r>
              <a:rPr lang="es-BO" sz="2400" dirty="0" smtClean="0">
                <a:ea typeface="Calibri" pitchFamily="34" charset="0"/>
                <a:cs typeface="Times New Roman" pitchFamily="18" charset="0"/>
              </a:rPr>
              <a:t>(cuando </a:t>
            </a:r>
            <a:r>
              <a:rPr lang="es-BO" sz="2400" dirty="0">
                <a:ea typeface="Calibri" pitchFamily="34" charset="0"/>
                <a:cs typeface="Times New Roman" pitchFamily="18" charset="0"/>
              </a:rPr>
              <a:t>la economía está en un período expansión y tiene necesidad de </a:t>
            </a:r>
            <a:r>
              <a:rPr lang="es-BO" sz="2400" dirty="0" smtClean="0">
                <a:ea typeface="Calibri" pitchFamily="34" charset="0"/>
                <a:cs typeface="Times New Roman" pitchFamily="18" charset="0"/>
              </a:rPr>
              <a:t>frenarse).</a:t>
            </a:r>
            <a:endParaRPr lang="es-BO" sz="2400" dirty="0"/>
          </a:p>
        </p:txBody>
      </p:sp>
      <p:sp>
        <p:nvSpPr>
          <p:cNvPr id="6" name="5 Elipse"/>
          <p:cNvSpPr/>
          <p:nvPr/>
        </p:nvSpPr>
        <p:spPr>
          <a:xfrm>
            <a:off x="323528" y="2933502"/>
            <a:ext cx="1571625" cy="1071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b="1" dirty="0"/>
              <a:t>TIPOS DE POLÍTICA FISCAL</a:t>
            </a:r>
            <a:endParaRPr lang="es-BO" b="1" dirty="0"/>
          </a:p>
        </p:txBody>
      </p:sp>
      <p:sp>
        <p:nvSpPr>
          <p:cNvPr id="7" name="6 Flecha derecha"/>
          <p:cNvSpPr/>
          <p:nvPr/>
        </p:nvSpPr>
        <p:spPr>
          <a:xfrm rot="18842425">
            <a:off x="1532170" y="2101074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BO" dirty="0"/>
          </a:p>
        </p:txBody>
      </p:sp>
      <p:sp>
        <p:nvSpPr>
          <p:cNvPr id="8" name="7 Flecha derecha"/>
          <p:cNvSpPr/>
          <p:nvPr/>
        </p:nvSpPr>
        <p:spPr>
          <a:xfrm rot="2238309">
            <a:off x="1676136" y="4039441"/>
            <a:ext cx="979488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xmlns="" val="33067213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71472" y="1142984"/>
            <a:ext cx="82153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>
              <a:buFont typeface="Arial" pitchFamily="34" charset="0"/>
              <a:buChar char="•"/>
            </a:pPr>
            <a:endParaRPr lang="es-ES" sz="2400" dirty="0"/>
          </a:p>
          <a:p>
            <a:pPr marL="273050" indent="-457200">
              <a:buFont typeface="Arial" pitchFamily="34" charset="0"/>
              <a:buChar char="•"/>
            </a:pPr>
            <a:r>
              <a:rPr lang="es-ES" sz="2400" dirty="0" smtClean="0"/>
              <a:t>La dificultad de poder aplicar la potestad tributaria en los niveles territoriales autónomos.</a:t>
            </a:r>
          </a:p>
          <a:p>
            <a:pPr marL="273050" indent="-457200">
              <a:buFont typeface="Arial" pitchFamily="34" charset="0"/>
              <a:buChar char="•"/>
            </a:pPr>
            <a:endParaRPr lang="es-ES" sz="2400" dirty="0"/>
          </a:p>
          <a:p>
            <a:pPr marL="273050" indent="-457200">
              <a:buFont typeface="Arial" pitchFamily="34" charset="0"/>
              <a:buChar char="•"/>
            </a:pPr>
            <a:r>
              <a:rPr lang="es-ES" sz="2400" dirty="0" smtClean="0"/>
              <a:t>La dificultad de combatir la evasión y el contrabando.</a:t>
            </a:r>
          </a:p>
          <a:p>
            <a:pPr marL="273050" indent="-457200">
              <a:buFont typeface="Arial" pitchFamily="34" charset="0"/>
              <a:buChar char="•"/>
            </a:pPr>
            <a:endParaRPr lang="es-ES" sz="2400" dirty="0"/>
          </a:p>
          <a:p>
            <a:pPr marL="273050" indent="-457200">
              <a:buFont typeface="Arial" pitchFamily="34" charset="0"/>
              <a:buChar char="•"/>
            </a:pPr>
            <a:r>
              <a:rPr lang="es-ES" sz="2400" dirty="0" smtClean="0"/>
              <a:t>La necesidad de ajustar el Código Tributario Boliviano</a:t>
            </a:r>
            <a:endParaRPr lang="es-ES" sz="2400" dirty="0"/>
          </a:p>
          <a:p>
            <a:pPr marL="273050" indent="-457200">
              <a:buFont typeface="Arial" pitchFamily="34" charset="0"/>
              <a:buChar char="•"/>
            </a:pPr>
            <a:endParaRPr lang="es-ES" sz="2400" dirty="0" smtClean="0"/>
          </a:p>
          <a:p>
            <a:pPr marL="273050" indent="-457200" algn="just">
              <a:buFont typeface="Arial" pitchFamily="34" charset="0"/>
              <a:buChar char="•"/>
            </a:pPr>
            <a:r>
              <a:rPr lang="es-ES" sz="2400" dirty="0" smtClean="0"/>
              <a:t>La necesidad de diseñar una nueva reforma tributaria que se oriente a los principios de la CPE y el Plan de Desarrollo Económico y Social.</a:t>
            </a:r>
            <a:endParaRPr lang="es-ES" sz="2400" dirty="0"/>
          </a:p>
          <a:p>
            <a:pPr marL="273050">
              <a:buFont typeface="Arial" pitchFamily="34" charset="0"/>
              <a:buChar char="•"/>
            </a:pPr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106038337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00034" y="3625860"/>
            <a:ext cx="82153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/>
              <a:t>		GRACIAS….</a:t>
            </a:r>
          </a:p>
        </p:txBody>
      </p:sp>
    </p:spTree>
    <p:extLst>
      <p:ext uri="{BB962C8B-B14F-4D97-AF65-F5344CB8AC3E}">
        <p14:creationId xmlns:p14="http://schemas.microsoft.com/office/powerpoint/2010/main" xmlns="" val="566928717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323528" y="3500997"/>
            <a:ext cx="8742650" cy="56938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endParaRPr lang="es-ES" sz="2800" dirty="0" smtClean="0"/>
          </a:p>
          <a:p>
            <a:pPr algn="just"/>
            <a:endParaRPr lang="es-ES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/>
          </a:p>
        </p:txBody>
      </p:sp>
      <p:sp>
        <p:nvSpPr>
          <p:cNvPr id="8" name="7 Rectángulo redondeado"/>
          <p:cNvSpPr/>
          <p:nvPr/>
        </p:nvSpPr>
        <p:spPr>
          <a:xfrm>
            <a:off x="1943708" y="1643050"/>
            <a:ext cx="4860540" cy="7560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 smtClean="0"/>
          </a:p>
          <a:p>
            <a:pPr algn="ctr"/>
            <a:r>
              <a:rPr lang="es-MX" sz="2800" dirty="0" smtClean="0"/>
              <a:t>POLITICA </a:t>
            </a:r>
            <a:r>
              <a:rPr lang="es-MX" sz="2800" dirty="0"/>
              <a:t> </a:t>
            </a:r>
            <a:r>
              <a:rPr lang="es-MX" sz="2800" dirty="0" smtClean="0"/>
              <a:t>TRIBUTARIA</a:t>
            </a:r>
            <a:endParaRPr lang="es-BO" sz="2800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323528" y="3644980"/>
            <a:ext cx="2088232" cy="12024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DISTRIBUCION  DE LA CARGA TRIBUTARIA</a:t>
            </a:r>
            <a:endParaRPr lang="es-BO" dirty="0"/>
          </a:p>
        </p:txBody>
      </p:sp>
      <p:sp>
        <p:nvSpPr>
          <p:cNvPr id="13" name="12 Rectángulo redondeado"/>
          <p:cNvSpPr/>
          <p:nvPr/>
        </p:nvSpPr>
        <p:spPr>
          <a:xfrm>
            <a:off x="6228184" y="3500964"/>
            <a:ext cx="2088232" cy="12024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EFECTOS DE LOS TRIBUTOS SOBRE EL PROCESO ECONOMICO</a:t>
            </a:r>
            <a:endParaRPr lang="es-BO" dirty="0"/>
          </a:p>
        </p:txBody>
      </p:sp>
      <p:cxnSp>
        <p:nvCxnSpPr>
          <p:cNvPr id="31" name="30 Conector recto"/>
          <p:cNvCxnSpPr>
            <a:endCxn id="13" idx="1"/>
          </p:cNvCxnSpPr>
          <p:nvPr/>
        </p:nvCxnSpPr>
        <p:spPr>
          <a:xfrm flipV="1">
            <a:off x="2411760" y="4102180"/>
            <a:ext cx="3816424" cy="217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>
            <a:stCxn id="8" idx="2"/>
          </p:cNvCxnSpPr>
          <p:nvPr/>
        </p:nvCxnSpPr>
        <p:spPr>
          <a:xfrm>
            <a:off x="4373978" y="2399140"/>
            <a:ext cx="0" cy="17247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2505588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39552" y="1196752"/>
            <a:ext cx="8352928" cy="122413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04498" tIns="52249" rIns="104498" bIns="52249" anchor="ctr">
            <a:noAutofit/>
          </a:bodyPr>
          <a:lstStyle/>
          <a:p>
            <a:pPr algn="ctr" defTabSz="1044575">
              <a:defRPr/>
            </a:pPr>
            <a:r>
              <a:rPr lang="es-E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LA POLITICA TRIBUTARIA</a:t>
            </a:r>
          </a:p>
        </p:txBody>
      </p:sp>
      <p:sp>
        <p:nvSpPr>
          <p:cNvPr id="2" name="1 Rectángulo"/>
          <p:cNvSpPr/>
          <p:nvPr/>
        </p:nvSpPr>
        <p:spPr>
          <a:xfrm>
            <a:off x="899592" y="2996952"/>
            <a:ext cx="74168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  <a:defRPr/>
            </a:pPr>
            <a:r>
              <a:rPr lang="es-ES_tradnl" sz="2800" dirty="0" smtClean="0"/>
              <a:t>Diseño </a:t>
            </a:r>
            <a:r>
              <a:rPr lang="es-ES_tradnl" sz="2800" dirty="0"/>
              <a:t>de un Sistema </a:t>
            </a:r>
            <a:r>
              <a:rPr lang="es-ES_tradnl" sz="2800" dirty="0" smtClean="0"/>
              <a:t>Tributario</a:t>
            </a:r>
            <a:endParaRPr lang="es-ES" sz="2800" dirty="0" smtClean="0"/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s-ES_tradnl" sz="2800" dirty="0" smtClean="0"/>
              <a:t>Características </a:t>
            </a:r>
            <a:r>
              <a:rPr lang="es-ES_tradnl" sz="2800" dirty="0"/>
              <a:t>de un S</a:t>
            </a:r>
            <a:r>
              <a:rPr lang="es-ES_tradnl" sz="2800" dirty="0" smtClean="0"/>
              <a:t>istema </a:t>
            </a:r>
            <a:r>
              <a:rPr lang="es-ES_tradnl" sz="2800" dirty="0"/>
              <a:t>T</a:t>
            </a:r>
            <a:r>
              <a:rPr lang="es-ES_tradnl" sz="2800" dirty="0" smtClean="0"/>
              <a:t>ributario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s-ES_tradnl" sz="2800" dirty="0" smtClean="0"/>
              <a:t>Indicadores </a:t>
            </a:r>
            <a:r>
              <a:rPr lang="es-ES_tradnl" sz="2800" dirty="0"/>
              <a:t>del Sistema 	Tributario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xmlns="" val="1168989607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323528" y="3500997"/>
            <a:ext cx="8742650" cy="56938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endParaRPr lang="es-ES" sz="2800" dirty="0" smtClean="0"/>
          </a:p>
          <a:p>
            <a:pPr algn="just"/>
            <a:endParaRPr lang="es-ES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/>
          </a:p>
        </p:txBody>
      </p:sp>
      <p:sp>
        <p:nvSpPr>
          <p:cNvPr id="5" name="4 Rectángulo redondeado"/>
          <p:cNvSpPr/>
          <p:nvPr/>
        </p:nvSpPr>
        <p:spPr>
          <a:xfrm>
            <a:off x="395536" y="1340768"/>
            <a:ext cx="1368152" cy="136816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QUIEN </a:t>
            </a:r>
            <a:r>
              <a:rPr lang="es-MX" dirty="0" smtClean="0"/>
              <a:t>Y CUANTO</a:t>
            </a:r>
            <a:endParaRPr lang="es-BO" dirty="0"/>
          </a:p>
        </p:txBody>
      </p:sp>
      <p:sp>
        <p:nvSpPr>
          <p:cNvPr id="8" name="7 Rectángulo redondeado"/>
          <p:cNvSpPr/>
          <p:nvPr/>
        </p:nvSpPr>
        <p:spPr>
          <a:xfrm>
            <a:off x="3131840" y="1268760"/>
            <a:ext cx="2945110" cy="151217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 smtClean="0"/>
          </a:p>
          <a:p>
            <a:pPr algn="ctr"/>
            <a:r>
              <a:rPr lang="es-MX" dirty="0" smtClean="0"/>
              <a:t>DISEÑO DE POLITICA TRIBUTARIA</a:t>
            </a:r>
            <a:endParaRPr lang="es-BO" dirty="0"/>
          </a:p>
          <a:p>
            <a:r>
              <a:rPr lang="es-MX" dirty="0"/>
              <a:t> </a:t>
            </a:r>
            <a:r>
              <a:rPr lang="es-MX" dirty="0" smtClean="0"/>
              <a:t>  ( Es </a:t>
            </a:r>
            <a:r>
              <a:rPr lang="es-MX" dirty="0"/>
              <a:t>un tema complejo de</a:t>
            </a:r>
          </a:p>
          <a:p>
            <a:r>
              <a:rPr lang="es-MX" dirty="0" smtClean="0"/>
              <a:t>     Negociación )</a:t>
            </a:r>
            <a:endParaRPr lang="es-MX" dirty="0"/>
          </a:p>
          <a:p>
            <a:pPr algn="ctr"/>
            <a:endParaRPr lang="es-BO" dirty="0"/>
          </a:p>
        </p:txBody>
      </p:sp>
      <p:sp>
        <p:nvSpPr>
          <p:cNvPr id="10" name="9 Flecha derecha"/>
          <p:cNvSpPr/>
          <p:nvPr/>
        </p:nvSpPr>
        <p:spPr>
          <a:xfrm>
            <a:off x="2009924" y="1844824"/>
            <a:ext cx="977900" cy="4841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BO"/>
          </a:p>
        </p:txBody>
      </p:sp>
      <p:sp>
        <p:nvSpPr>
          <p:cNvPr id="12" name="11 Rectángulo redondeado"/>
          <p:cNvSpPr/>
          <p:nvPr/>
        </p:nvSpPr>
        <p:spPr>
          <a:xfrm>
            <a:off x="428596" y="5286388"/>
            <a:ext cx="1368152" cy="136816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COMO</a:t>
            </a:r>
            <a:endParaRPr lang="es-BO" dirty="0"/>
          </a:p>
        </p:txBody>
      </p:sp>
      <p:sp>
        <p:nvSpPr>
          <p:cNvPr id="13" name="12 Flecha derecha"/>
          <p:cNvSpPr/>
          <p:nvPr/>
        </p:nvSpPr>
        <p:spPr>
          <a:xfrm>
            <a:off x="2071670" y="5643578"/>
            <a:ext cx="1074328" cy="4841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BO"/>
          </a:p>
        </p:txBody>
      </p:sp>
      <p:sp>
        <p:nvSpPr>
          <p:cNvPr id="16" name="15 Rectángulo redondeado"/>
          <p:cNvSpPr/>
          <p:nvPr/>
        </p:nvSpPr>
        <p:spPr>
          <a:xfrm>
            <a:off x="3500430" y="5357826"/>
            <a:ext cx="2160240" cy="121729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 smtClean="0"/>
          </a:p>
          <a:p>
            <a:pPr algn="ctr"/>
            <a:r>
              <a:rPr lang="es-MX" dirty="0" smtClean="0"/>
              <a:t>RELACIONADO CON LA ADMINISTRACION TRIBUTARIA</a:t>
            </a:r>
            <a:endParaRPr lang="es-BO" dirty="0"/>
          </a:p>
          <a:p>
            <a:pPr algn="ctr"/>
            <a:endParaRPr lang="es-BO" dirty="0"/>
          </a:p>
        </p:txBody>
      </p:sp>
      <p:sp>
        <p:nvSpPr>
          <p:cNvPr id="22" name="21 Rectángulo redondeado"/>
          <p:cNvSpPr/>
          <p:nvPr/>
        </p:nvSpPr>
        <p:spPr>
          <a:xfrm>
            <a:off x="3419872" y="3429000"/>
            <a:ext cx="2520280" cy="115213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 smtClean="0"/>
          </a:p>
          <a:p>
            <a:pPr algn="ctr"/>
            <a:r>
              <a:rPr lang="es-MX" dirty="0" smtClean="0"/>
              <a:t>ACTIVIDAD ECONOMICA DESARROLLADA POR EL ESTADO</a:t>
            </a:r>
            <a:endParaRPr lang="es-MX" dirty="0"/>
          </a:p>
          <a:p>
            <a:pPr algn="ctr"/>
            <a:endParaRPr lang="es-BO" dirty="0"/>
          </a:p>
        </p:txBody>
      </p:sp>
      <p:sp>
        <p:nvSpPr>
          <p:cNvPr id="23" name="22 Rectángulo redondeado"/>
          <p:cNvSpPr/>
          <p:nvPr/>
        </p:nvSpPr>
        <p:spPr>
          <a:xfrm>
            <a:off x="6372200" y="3429000"/>
            <a:ext cx="2520280" cy="112605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INSTRUMENTO JURIDICO OBJETO CENTRAL DEL DISEÑO DEL SISTEMA TRIBUTARIO</a:t>
            </a:r>
            <a:endParaRPr lang="es-BO" sz="1600" dirty="0"/>
          </a:p>
        </p:txBody>
      </p:sp>
      <p:sp>
        <p:nvSpPr>
          <p:cNvPr id="24" name="23 Rectángulo redondeado"/>
          <p:cNvSpPr/>
          <p:nvPr/>
        </p:nvSpPr>
        <p:spPr>
          <a:xfrm>
            <a:off x="6372200" y="1412776"/>
            <a:ext cx="2520280" cy="112605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FENOMENO POLITICO, ECONOMICO Y SOCIAL</a:t>
            </a:r>
            <a:endParaRPr lang="es-BO" sz="1600" dirty="0"/>
          </a:p>
        </p:txBody>
      </p:sp>
      <p:sp>
        <p:nvSpPr>
          <p:cNvPr id="26" name="25 Rectángulo redondeado"/>
          <p:cNvSpPr/>
          <p:nvPr/>
        </p:nvSpPr>
        <p:spPr>
          <a:xfrm>
            <a:off x="6357950" y="5357826"/>
            <a:ext cx="2520280" cy="112605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POSTESTAD TRIBUTARIA (Facultad que tiene el Estado para establecer tributos)</a:t>
            </a:r>
            <a:endParaRPr lang="es-BO" sz="1600" dirty="0"/>
          </a:p>
        </p:txBody>
      </p:sp>
    </p:spTree>
    <p:extLst>
      <p:ext uri="{BB962C8B-B14F-4D97-AF65-F5344CB8AC3E}">
        <p14:creationId xmlns:p14="http://schemas.microsoft.com/office/powerpoint/2010/main" xmlns="" val="38594760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323528" y="3500997"/>
            <a:ext cx="8742650" cy="56938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endParaRPr lang="es-ES" sz="2800" dirty="0" smtClean="0"/>
          </a:p>
          <a:p>
            <a:pPr algn="just"/>
            <a:endParaRPr lang="es-ES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1691681" y="2852936"/>
            <a:ext cx="5688632" cy="151122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defTabSz="1044575">
              <a:defRPr/>
            </a:pP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ESTRUCTURA DEL SISTEMA TRIBUTARIO</a:t>
            </a: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52383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323528" y="3500997"/>
            <a:ext cx="8742650" cy="56938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endParaRPr lang="es-ES" sz="2800" dirty="0" smtClean="0"/>
          </a:p>
          <a:p>
            <a:pPr algn="just"/>
            <a:endParaRPr lang="es-ES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  <a:p>
            <a:endParaRPr lang="it-IT" sz="2800" dirty="0"/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xmlns="" val="3370243263"/>
              </p:ext>
            </p:extLst>
          </p:nvPr>
        </p:nvGraphicFramePr>
        <p:xfrm>
          <a:off x="0" y="3212976"/>
          <a:ext cx="8742650" cy="3539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xmlns="" val="1977837039"/>
              </p:ext>
            </p:extLst>
          </p:nvPr>
        </p:nvGraphicFramePr>
        <p:xfrm>
          <a:off x="2267744" y="1286784"/>
          <a:ext cx="4968552" cy="486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xmlns="" val="2403946922"/>
              </p:ext>
            </p:extLst>
          </p:nvPr>
        </p:nvGraphicFramePr>
        <p:xfrm>
          <a:off x="3847693" y="1988840"/>
          <a:ext cx="1694319" cy="360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xmlns="" val="1505056032"/>
              </p:ext>
            </p:extLst>
          </p:nvPr>
        </p:nvGraphicFramePr>
        <p:xfrm>
          <a:off x="2555776" y="2636912"/>
          <a:ext cx="4572000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</p:spTree>
    <p:extLst>
      <p:ext uri="{BB962C8B-B14F-4D97-AF65-F5344CB8AC3E}">
        <p14:creationId xmlns:p14="http://schemas.microsoft.com/office/powerpoint/2010/main" xmlns="" val="385644365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light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ersonalizado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ireligh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50000"/>
              </a:schemeClr>
            </a:gs>
            <a:gs pos="100000">
              <a:schemeClr val="phClr">
                <a:tint val="100000"/>
                <a:shade val="8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path path="circle">
            <a:fillToRect l="25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>
              <a:shade val="95000"/>
              <a:alpha val="90000"/>
            </a:schemeClr>
          </a:solidFill>
          <a:prstDash val="solid"/>
        </a:ln>
        <a:ln w="76200" cap="flat" cmpd="sng" algn="ctr">
          <a:solidFill>
            <a:schemeClr val="phClr">
              <a:shade val="95000"/>
              <a:alpha val="50000"/>
            </a:schemeClr>
          </a:solidFill>
          <a:prstDash val="solid"/>
        </a:ln>
      </a:lnStyleLst>
      <a:effectStyleLst>
        <a:effectStyle>
          <a:effectLst>
            <a:innerShdw blurRad="63500">
              <a:srgbClr val="000000">
                <a:alpha val="60000"/>
              </a:srgbClr>
            </a:innerShdw>
          </a:effectLst>
        </a:effectStyle>
        <a:effectStyle>
          <a:effectLst>
            <a:innerShdw blurRad="63500">
              <a:srgbClr val="000000">
                <a:alpha val="50000"/>
              </a:srgbClr>
            </a:innerShdw>
            <a:outerShdw blurRad="76200" dist="38100" sx="101000" sy="101000" rotWithShape="0">
              <a:srgbClr val="000000">
                <a:alpha val="60000"/>
              </a:srgbClr>
            </a:outerShdw>
          </a:effectLst>
        </a:effectStyle>
        <a:effectStyle>
          <a:effectLst>
            <a:innerShdw blurRad="63500">
              <a:srgbClr val="000000">
                <a:alpha val="5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4200000"/>
            </a:lightRig>
          </a:scene3d>
          <a:sp3d prstMaterial="softmetal">
            <a:bevelT w="63500" h="254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accent1">
                <a:shade val="45000"/>
                <a:satMod val="125000"/>
              </a:schemeClr>
            </a:gs>
            <a:gs pos="100000">
              <a:schemeClr val="phClr">
                <a:shade val="55000"/>
                <a:satMod val="125000"/>
              </a:schemeClr>
            </a:gs>
          </a:gsLst>
          <a:lin ang="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8287</TotalTime>
  <Words>1832</Words>
  <Application>Microsoft Office PowerPoint</Application>
  <PresentationFormat>Presentación en pantalla (4:3)</PresentationFormat>
  <Paragraphs>421</Paragraphs>
  <Slides>41</Slides>
  <Notes>22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41</vt:i4>
      </vt:variant>
    </vt:vector>
  </HeadingPairs>
  <TitlesOfParts>
    <vt:vector size="42" baseType="lpstr">
      <vt:lpstr>Firelight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Sectorial de Desarrollo 2010-2020</dc:title>
  <dc:creator>Julien Dupuy</dc:creator>
  <dc:description>¿Duda? ¿Pregunta? juliendupuy@hotmail.com</dc:description>
  <cp:lastModifiedBy>5750</cp:lastModifiedBy>
  <cp:revision>712</cp:revision>
  <dcterms:modified xsi:type="dcterms:W3CDTF">2014-08-27T00:32:39Z</dcterms:modified>
</cp:coreProperties>
</file>